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45" r:id="rId5"/>
    <p:sldMasterId id="2147483794" r:id="rId6"/>
    <p:sldMasterId id="2147483806" r:id="rId7"/>
  </p:sldMasterIdLst>
  <p:notesMasterIdLst>
    <p:notesMasterId r:id="rId42"/>
  </p:notesMasterIdLst>
  <p:handoutMasterIdLst>
    <p:handoutMasterId r:id="rId43"/>
  </p:handoutMasterIdLst>
  <p:sldIdLst>
    <p:sldId id="256" r:id="rId8"/>
    <p:sldId id="355" r:id="rId9"/>
    <p:sldId id="324" r:id="rId10"/>
    <p:sldId id="399" r:id="rId11"/>
    <p:sldId id="353" r:id="rId12"/>
    <p:sldId id="444" r:id="rId13"/>
    <p:sldId id="380" r:id="rId14"/>
    <p:sldId id="343" r:id="rId15"/>
    <p:sldId id="438" r:id="rId16"/>
    <p:sldId id="474" r:id="rId17"/>
    <p:sldId id="425" r:id="rId18"/>
    <p:sldId id="358" r:id="rId19"/>
    <p:sldId id="445" r:id="rId20"/>
    <p:sldId id="446" r:id="rId21"/>
    <p:sldId id="447" r:id="rId22"/>
    <p:sldId id="467" r:id="rId23"/>
    <p:sldId id="468" r:id="rId24"/>
    <p:sldId id="469" r:id="rId25"/>
    <p:sldId id="470" r:id="rId26"/>
    <p:sldId id="471" r:id="rId27"/>
    <p:sldId id="472" r:id="rId28"/>
    <p:sldId id="473" r:id="rId29"/>
    <p:sldId id="457" r:id="rId30"/>
    <p:sldId id="458" r:id="rId31"/>
    <p:sldId id="465" r:id="rId32"/>
    <p:sldId id="466" r:id="rId33"/>
    <p:sldId id="427" r:id="rId34"/>
    <p:sldId id="429" r:id="rId35"/>
    <p:sldId id="428" r:id="rId36"/>
    <p:sldId id="349" r:id="rId37"/>
    <p:sldId id="350" r:id="rId38"/>
    <p:sldId id="459" r:id="rId39"/>
    <p:sldId id="335" r:id="rId40"/>
    <p:sldId id="345" r:id="rId41"/>
  </p:sldIdLst>
  <p:sldSz cx="9144000" cy="6858000" type="screen4x3"/>
  <p:notesSz cx="9939338" cy="1436846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lashé Lundall" initials="LL" lastIdx="5" clrIdx="0"/>
  <p:cmAuthor id="1" name="Nicola Symington" initials="N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83E"/>
    <a:srgbClr val="ED2BD6"/>
    <a:srgbClr val="996633"/>
    <a:srgbClr val="009242"/>
    <a:srgbClr val="D7736B"/>
    <a:srgbClr val="F892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327" autoAdjust="0"/>
    <p:restoredTop sz="94522" autoAdjust="0"/>
  </p:normalViewPr>
  <p:slideViewPr>
    <p:cSldViewPr snapToGrid="0">
      <p:cViewPr>
        <p:scale>
          <a:sx n="91" d="100"/>
          <a:sy n="91" d="100"/>
        </p:scale>
        <p:origin x="-1422" y="15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7" d="100"/>
          <a:sy n="77" d="100"/>
        </p:scale>
        <p:origin x="-2190" y="-90"/>
      </p:cViewPr>
      <p:guideLst>
        <p:guide orient="horz" pos="4526"/>
        <p:guide pos="313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10.vml.rels><?xml version="1.0" encoding="UTF-8" standalone="yes"?>
<Relationships xmlns="http://schemas.openxmlformats.org/package/2006/relationships"><Relationship Id="rId1" Type="http://schemas.openxmlformats.org/officeDocument/2006/relationships/image" Target="NULL"/></Relationships>
</file>

<file path=ppt/drawings/_rels/vmlDrawing11.vml.rels><?xml version="1.0" encoding="UTF-8" standalone="yes"?>
<Relationships xmlns="http://schemas.openxmlformats.org/package/2006/relationships"><Relationship Id="rId1" Type="http://schemas.openxmlformats.org/officeDocument/2006/relationships/image" Target="NULL"/></Relationships>
</file>

<file path=ppt/drawings/_rels/vmlDrawing12.vml.rels><?xml version="1.0" encoding="UTF-8" standalone="yes"?>
<Relationships xmlns="http://schemas.openxmlformats.org/package/2006/relationships"><Relationship Id="rId1" Type="http://schemas.openxmlformats.org/officeDocument/2006/relationships/image" Target="NULL"/></Relationships>
</file>

<file path=ppt/drawings/_rels/vmlDrawing13.vml.rels><?xml version="1.0" encoding="UTF-8" standalone="yes"?>
<Relationships xmlns="http://schemas.openxmlformats.org/package/2006/relationships"><Relationship Id="rId1" Type="http://schemas.openxmlformats.org/officeDocument/2006/relationships/image" Target="NULL"/></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1" Type="http://schemas.openxmlformats.org/officeDocument/2006/relationships/image" Target="NULL"/></Relationships>
</file>

<file path=ppt/drawings/_rels/vmlDrawing7.vml.rels><?xml version="1.0" encoding="UTF-8" standalone="yes"?>
<Relationships xmlns="http://schemas.openxmlformats.org/package/2006/relationships"><Relationship Id="rId1" Type="http://schemas.openxmlformats.org/officeDocument/2006/relationships/image" Target="NULL"/></Relationships>
</file>

<file path=ppt/drawings/_rels/vmlDrawing8.vml.rels><?xml version="1.0" encoding="UTF-8" standalone="yes"?>
<Relationships xmlns="http://schemas.openxmlformats.org/package/2006/relationships"><Relationship Id="rId1" Type="http://schemas.openxmlformats.org/officeDocument/2006/relationships/image" Target="NULL"/></Relationships>
</file>

<file path=ppt/drawings/_rels/vmlDrawing9.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5628590" y="13647058"/>
            <a:ext cx="4308386" cy="719114"/>
          </a:xfrm>
          <a:prstGeom prst="rect">
            <a:avLst/>
          </a:prstGeom>
        </p:spPr>
        <p:txBody>
          <a:bodyPr vert="horz" lIns="132702" tIns="66351" rIns="132702" bIns="66351" rtlCol="0" anchor="b"/>
          <a:lstStyle>
            <a:lvl1pPr algn="r" fontAlgn="auto">
              <a:spcBef>
                <a:spcPts val="0"/>
              </a:spcBef>
              <a:spcAft>
                <a:spcPts val="0"/>
              </a:spcAft>
              <a:defRPr sz="1700">
                <a:latin typeface="+mn-lt"/>
              </a:defRPr>
            </a:lvl1pPr>
          </a:lstStyle>
          <a:p>
            <a:pPr>
              <a:defRPr/>
            </a:pPr>
            <a:fld id="{924F0001-9A20-4D4D-8806-FE43A3CE0D53}" type="slidenum">
              <a:rPr lang="en-ZA"/>
              <a:pPr>
                <a:defRPr/>
              </a:pPr>
              <a:t>‹#›</a:t>
            </a:fld>
            <a:endParaRPr lang="en-ZA" dirty="0"/>
          </a:p>
        </p:txBody>
      </p:sp>
      <p:sp>
        <p:nvSpPr>
          <p:cNvPr id="6" name="Footer Placeholder 5"/>
          <p:cNvSpPr>
            <a:spLocks noGrp="1"/>
          </p:cNvSpPr>
          <p:nvPr>
            <p:ph type="ftr" sz="quarter" idx="2"/>
          </p:nvPr>
        </p:nvSpPr>
        <p:spPr>
          <a:xfrm>
            <a:off x="4" y="13647735"/>
            <a:ext cx="4308130" cy="718423"/>
          </a:xfrm>
          <a:prstGeom prst="rect">
            <a:avLst/>
          </a:prstGeom>
        </p:spPr>
        <p:txBody>
          <a:bodyPr vert="horz" lIns="133881" tIns="66940" rIns="133881" bIns="66940" rtlCol="0" anchor="b"/>
          <a:lstStyle>
            <a:lvl1pPr algn="l">
              <a:defRPr sz="1700"/>
            </a:lvl1pPr>
          </a:lstStyle>
          <a:p>
            <a:endParaRPr lang="en-ZA" dirty="0"/>
          </a:p>
        </p:txBody>
      </p:sp>
    </p:spTree>
    <p:extLst>
      <p:ext uri="{BB962C8B-B14F-4D97-AF65-F5344CB8AC3E}">
        <p14:creationId xmlns:p14="http://schemas.microsoft.com/office/powerpoint/2010/main" val="388289946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5"/>
            <a:ext cx="4308387" cy="719114"/>
          </a:xfrm>
          <a:prstGeom prst="rect">
            <a:avLst/>
          </a:prstGeom>
        </p:spPr>
        <p:txBody>
          <a:bodyPr vert="horz" lIns="132702" tIns="66351" rIns="132702" bIns="66351" rtlCol="0"/>
          <a:lstStyle>
            <a:lvl1pPr algn="l" fontAlgn="auto">
              <a:spcBef>
                <a:spcPts val="0"/>
              </a:spcBef>
              <a:spcAft>
                <a:spcPts val="0"/>
              </a:spcAft>
              <a:defRPr sz="1700">
                <a:latin typeface="+mn-lt"/>
              </a:defRPr>
            </a:lvl1pPr>
          </a:lstStyle>
          <a:p>
            <a:pPr>
              <a:defRPr/>
            </a:pPr>
            <a:endParaRPr lang="en-ZA" dirty="0"/>
          </a:p>
        </p:txBody>
      </p:sp>
      <p:sp>
        <p:nvSpPr>
          <p:cNvPr id="3" name="Date Placeholder 2"/>
          <p:cNvSpPr>
            <a:spLocks noGrp="1"/>
          </p:cNvSpPr>
          <p:nvPr>
            <p:ph type="dt" idx="1"/>
          </p:nvPr>
        </p:nvSpPr>
        <p:spPr>
          <a:xfrm>
            <a:off x="5628590" y="5"/>
            <a:ext cx="4308386" cy="719114"/>
          </a:xfrm>
          <a:prstGeom prst="rect">
            <a:avLst/>
          </a:prstGeom>
        </p:spPr>
        <p:txBody>
          <a:bodyPr vert="horz" lIns="132702" tIns="66351" rIns="132702" bIns="66351" rtlCol="0"/>
          <a:lstStyle>
            <a:lvl1pPr algn="r" fontAlgn="auto">
              <a:spcBef>
                <a:spcPts val="0"/>
              </a:spcBef>
              <a:spcAft>
                <a:spcPts val="0"/>
              </a:spcAft>
              <a:defRPr sz="1700">
                <a:latin typeface="+mn-lt"/>
              </a:defRPr>
            </a:lvl1pPr>
          </a:lstStyle>
          <a:p>
            <a:pPr>
              <a:defRPr/>
            </a:pPr>
            <a:r>
              <a:rPr lang="en-US" dirty="0"/>
              <a:t>08/07/2010</a:t>
            </a:r>
            <a:endParaRPr lang="en-ZA" dirty="0"/>
          </a:p>
        </p:txBody>
      </p:sp>
      <p:sp>
        <p:nvSpPr>
          <p:cNvPr id="4" name="Slide Image Placeholder 3"/>
          <p:cNvSpPr>
            <a:spLocks noGrp="1" noRot="1" noChangeAspect="1"/>
          </p:cNvSpPr>
          <p:nvPr>
            <p:ph type="sldImg" idx="2"/>
          </p:nvPr>
        </p:nvSpPr>
        <p:spPr>
          <a:xfrm>
            <a:off x="1381125" y="1077913"/>
            <a:ext cx="7181850" cy="5386387"/>
          </a:xfrm>
          <a:prstGeom prst="rect">
            <a:avLst/>
          </a:prstGeom>
          <a:noFill/>
          <a:ln w="12700">
            <a:solidFill>
              <a:prstClr val="black"/>
            </a:solidFill>
          </a:ln>
        </p:spPr>
        <p:txBody>
          <a:bodyPr vert="horz" lIns="132702" tIns="66351" rIns="132702" bIns="66351" rtlCol="0" anchor="ctr"/>
          <a:lstStyle/>
          <a:p>
            <a:pPr lvl="0"/>
            <a:endParaRPr lang="en-ZA" noProof="0" dirty="0"/>
          </a:p>
        </p:txBody>
      </p:sp>
      <p:sp>
        <p:nvSpPr>
          <p:cNvPr id="5" name="Notes Placeholder 4"/>
          <p:cNvSpPr>
            <a:spLocks noGrp="1"/>
          </p:cNvSpPr>
          <p:nvPr>
            <p:ph type="body" sz="quarter" idx="3"/>
          </p:nvPr>
        </p:nvSpPr>
        <p:spPr>
          <a:xfrm>
            <a:off x="993700" y="6825832"/>
            <a:ext cx="7951943" cy="6465119"/>
          </a:xfrm>
          <a:prstGeom prst="rect">
            <a:avLst/>
          </a:prstGeom>
        </p:spPr>
        <p:txBody>
          <a:bodyPr vert="horz" lIns="132702" tIns="66351" rIns="132702" bIns="6635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a:p>
        </p:txBody>
      </p:sp>
      <p:sp>
        <p:nvSpPr>
          <p:cNvPr id="6" name="Footer Placeholder 5"/>
          <p:cNvSpPr>
            <a:spLocks noGrp="1"/>
          </p:cNvSpPr>
          <p:nvPr>
            <p:ph type="ftr" sz="quarter" idx="4"/>
          </p:nvPr>
        </p:nvSpPr>
        <p:spPr>
          <a:xfrm>
            <a:off x="2" y="13647058"/>
            <a:ext cx="4308387" cy="719114"/>
          </a:xfrm>
          <a:prstGeom prst="rect">
            <a:avLst/>
          </a:prstGeom>
        </p:spPr>
        <p:txBody>
          <a:bodyPr vert="horz" lIns="132702" tIns="66351" rIns="132702" bIns="66351" rtlCol="0" anchor="b"/>
          <a:lstStyle>
            <a:lvl1pPr algn="l" fontAlgn="auto">
              <a:spcBef>
                <a:spcPts val="0"/>
              </a:spcBef>
              <a:spcAft>
                <a:spcPts val="0"/>
              </a:spcAft>
              <a:defRPr sz="1700">
                <a:latin typeface="+mn-lt"/>
              </a:defRPr>
            </a:lvl1pPr>
          </a:lstStyle>
          <a:p>
            <a:pPr>
              <a:defRPr/>
            </a:pPr>
            <a:endParaRPr lang="en-ZA" dirty="0"/>
          </a:p>
        </p:txBody>
      </p:sp>
      <p:sp>
        <p:nvSpPr>
          <p:cNvPr id="7" name="Slide Number Placeholder 6"/>
          <p:cNvSpPr>
            <a:spLocks noGrp="1"/>
          </p:cNvSpPr>
          <p:nvPr>
            <p:ph type="sldNum" sz="quarter" idx="5"/>
          </p:nvPr>
        </p:nvSpPr>
        <p:spPr>
          <a:xfrm>
            <a:off x="5628590" y="13647058"/>
            <a:ext cx="4308386" cy="719114"/>
          </a:xfrm>
          <a:prstGeom prst="rect">
            <a:avLst/>
          </a:prstGeom>
        </p:spPr>
        <p:txBody>
          <a:bodyPr vert="horz" lIns="132702" tIns="66351" rIns="132702" bIns="66351" rtlCol="0" anchor="b"/>
          <a:lstStyle>
            <a:lvl1pPr algn="r" fontAlgn="auto">
              <a:spcBef>
                <a:spcPts val="0"/>
              </a:spcBef>
              <a:spcAft>
                <a:spcPts val="0"/>
              </a:spcAft>
              <a:defRPr sz="1700">
                <a:latin typeface="+mn-lt"/>
              </a:defRPr>
            </a:lvl1pPr>
          </a:lstStyle>
          <a:p>
            <a:pPr>
              <a:defRPr/>
            </a:pPr>
            <a:fld id="{F9E74D0E-94CF-46E7-9A66-C54E7F85D869}" type="slidenum">
              <a:rPr lang="en-ZA"/>
              <a:pPr>
                <a:defRPr/>
              </a:pPr>
              <a:t>‹#›</a:t>
            </a:fld>
            <a:endParaRPr lang="en-ZA" dirty="0"/>
          </a:p>
        </p:txBody>
      </p:sp>
    </p:spTree>
    <p:extLst>
      <p:ext uri="{BB962C8B-B14F-4D97-AF65-F5344CB8AC3E}">
        <p14:creationId xmlns:p14="http://schemas.microsoft.com/office/powerpoint/2010/main" val="2388366024"/>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E92060-C4AC-49BE-BF8A-C2435EA113BF}" type="slidenum">
              <a:rPr lang="en-ZA" smtClean="0"/>
              <a:pPr fontAlgn="base">
                <a:spcBef>
                  <a:spcPct val="0"/>
                </a:spcBef>
                <a:spcAft>
                  <a:spcPct val="0"/>
                </a:spcAft>
                <a:defRPr/>
              </a:pPr>
              <a:t>1</a:t>
            </a:fld>
            <a:endParaRPr lang="en-ZA" dirty="0" smtClean="0"/>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dirty="0" smtClean="0"/>
              <a:t>08/07/2010</a:t>
            </a:r>
            <a:endParaRPr lang="en-ZA" dirty="0" smtClean="0"/>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ZA"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13</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solidFill>
                <a:prstClr val="black"/>
              </a:solidFill>
            </a:endParaRPr>
          </a:p>
        </p:txBody>
      </p:sp>
      <p:sp>
        <p:nvSpPr>
          <p:cNvPr id="5" name="Date Placeholder 4"/>
          <p:cNvSpPr>
            <a:spLocks noGrp="1"/>
          </p:cNvSpPr>
          <p:nvPr>
            <p:ph type="dt" idx="11"/>
          </p:nvPr>
        </p:nvSpPr>
        <p:spPr/>
        <p:txBody>
          <a:bodyPr/>
          <a:lstStyle/>
          <a:p>
            <a:pPr>
              <a:defRPr/>
            </a:pPr>
            <a:r>
              <a:rPr lang="en-US" dirty="0" smtClean="0">
                <a:solidFill>
                  <a:prstClr val="black"/>
                </a:solidFill>
              </a:rPr>
              <a:t>08/07/2010</a:t>
            </a:r>
            <a:endParaRPr lang="en-ZA" dirty="0">
              <a:solidFill>
                <a:prstClr val="black"/>
              </a:solidFill>
            </a:endParaRPr>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solidFill>
                  <a:prstClr val="black"/>
                </a:solidFill>
              </a:rPr>
              <a:pPr>
                <a:defRPr/>
              </a:pPr>
              <a:t>14</a:t>
            </a:fld>
            <a:endParaRPr lang="en-ZA" dirty="0">
              <a:solidFill>
                <a:prstClr val="black"/>
              </a:solidFill>
            </a:endParaRPr>
          </a:p>
        </p:txBody>
      </p:sp>
    </p:spTree>
    <p:extLst>
      <p:ext uri="{BB962C8B-B14F-4D97-AF65-F5344CB8AC3E}">
        <p14:creationId xmlns:p14="http://schemas.microsoft.com/office/powerpoint/2010/main" val="34541553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15</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1377950" y="1077913"/>
            <a:ext cx="7183438" cy="5386387"/>
          </a:xfrm>
          <a:ln/>
        </p:spPr>
      </p:sp>
      <p:sp>
        <p:nvSpPr>
          <p:cNvPr id="30723" name="Notes Placeholder 2"/>
          <p:cNvSpPr>
            <a:spLocks noGrp="1"/>
          </p:cNvSpPr>
          <p:nvPr>
            <p:ph type="body" idx="1"/>
          </p:nvPr>
        </p:nvSpPr>
        <p:spPr>
          <a:noFill/>
          <a:ln/>
        </p:spPr>
        <p:txBody>
          <a:bodyPr/>
          <a:lstStyle/>
          <a:p>
            <a:endParaRPr lang="en-ZA" smtClean="0"/>
          </a:p>
        </p:txBody>
      </p:sp>
      <p:sp>
        <p:nvSpPr>
          <p:cNvPr id="30724"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0725" name="Slide Number Placeholder 4"/>
          <p:cNvSpPr>
            <a:spLocks noGrp="1"/>
          </p:cNvSpPr>
          <p:nvPr>
            <p:ph type="sldNum" sz="quarter" idx="5"/>
          </p:nvPr>
        </p:nvSpPr>
        <p:spPr>
          <a:noFill/>
        </p:spPr>
        <p:txBody>
          <a:bodyPr/>
          <a:lstStyle/>
          <a:p>
            <a:fld id="{6B897F07-BF30-475E-BFEC-949B6D7BF998}" type="slidenum">
              <a:rPr lang="en-GB" smtClean="0">
                <a:solidFill>
                  <a:prstClr val="black"/>
                </a:solidFill>
              </a:rPr>
              <a:pPr/>
              <a:t>17</a:t>
            </a:fld>
            <a:endParaRPr lang="en-GB" smtClean="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1377950" y="1077913"/>
            <a:ext cx="7183438" cy="5386387"/>
          </a:xfrm>
          <a:ln/>
        </p:spPr>
      </p:sp>
      <p:sp>
        <p:nvSpPr>
          <p:cNvPr id="31747" name="Notes Placeholder 2"/>
          <p:cNvSpPr>
            <a:spLocks noGrp="1"/>
          </p:cNvSpPr>
          <p:nvPr>
            <p:ph type="body" idx="1"/>
          </p:nvPr>
        </p:nvSpPr>
        <p:spPr>
          <a:noFill/>
          <a:ln/>
        </p:spPr>
        <p:txBody>
          <a:bodyPr/>
          <a:lstStyle/>
          <a:p>
            <a:endParaRPr lang="en-ZA" dirty="0" smtClean="0"/>
          </a:p>
        </p:txBody>
      </p:sp>
      <p:sp>
        <p:nvSpPr>
          <p:cNvPr id="31748"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1749" name="Slide Number Placeholder 4"/>
          <p:cNvSpPr>
            <a:spLocks noGrp="1"/>
          </p:cNvSpPr>
          <p:nvPr>
            <p:ph type="sldNum" sz="quarter" idx="5"/>
          </p:nvPr>
        </p:nvSpPr>
        <p:spPr>
          <a:noFill/>
        </p:spPr>
        <p:txBody>
          <a:bodyPr/>
          <a:lstStyle/>
          <a:p>
            <a:fld id="{5085D536-2164-43FA-8EAC-B320B68B81AF}" type="slidenum">
              <a:rPr lang="en-GB" smtClean="0">
                <a:solidFill>
                  <a:prstClr val="black"/>
                </a:solidFill>
              </a:rPr>
              <a:pPr/>
              <a:t>18</a:t>
            </a:fld>
            <a:endParaRPr lang="en-GB" smtClean="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23</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27</a:t>
            </a:fld>
            <a:endParaRPr lang="en-ZA"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29</a:t>
            </a:fld>
            <a:endParaRPr lang="en-ZA"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30</a:t>
            </a:fld>
            <a:endParaRPr lang="en-ZA"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31</a:t>
            </a:fld>
            <a:endParaRPr lang="en-Z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a:t>
            </a:fld>
            <a:endParaRPr lang="en-ZA"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32</a:t>
            </a:fld>
            <a:endParaRPr lang="en-Z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4</a:t>
            </a:fld>
            <a:endParaRPr lang="en-Z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6</a:t>
            </a:fld>
            <a:endParaRPr lang="en-Z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8</a:t>
            </a:fld>
            <a:endParaRPr lang="en-Z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9</a:t>
            </a:fld>
            <a:endParaRPr lang="en-ZA"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10</a:t>
            </a:fld>
            <a:endParaRPr lang="en-ZA"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ZA" dirty="0" smtClean="0"/>
              <a:t>Bradley’s notes 16 June 2014</a:t>
            </a:r>
          </a:p>
          <a:p>
            <a:endParaRPr lang="en-ZA" dirty="0" smtClean="0"/>
          </a:p>
          <a:p>
            <a:pPr marL="248860" indent="-248860">
              <a:buFontTx/>
              <a:buChar char="-"/>
            </a:pPr>
            <a:r>
              <a:rPr lang="en-ZA" baseline="0" dirty="0" smtClean="0"/>
              <a:t>The implementation plan phase 1 needs to be high level in terms of duration, resources required + other. Exact dates and times will be dictated by SARS CCO Leadership</a:t>
            </a:r>
          </a:p>
          <a:p>
            <a:pPr marL="248860" indent="-248860">
              <a:buFontTx/>
              <a:buChar char="-"/>
            </a:pPr>
            <a:r>
              <a:rPr lang="en-ZA" dirty="0" smtClean="0"/>
              <a:t>The method</a:t>
            </a:r>
            <a:r>
              <a:rPr lang="en-ZA" baseline="0" dirty="0" smtClean="0"/>
              <a:t> of delivery should explain how the trainer plans to relay information. The tools he will be utilizing in class, the process deployed to teach adults, and how continuous assessment is used to develop learners.</a:t>
            </a:r>
          </a:p>
          <a:p>
            <a:pPr marL="248860" indent="-248860">
              <a:buFontTx/>
              <a:buChar char="-"/>
            </a:pPr>
            <a:r>
              <a:rPr lang="en-ZA" baseline="0" dirty="0" smtClean="0"/>
              <a:t>Special needs refer to visually impaired staff, slow learners, etc... </a:t>
            </a:r>
          </a:p>
          <a:p>
            <a:pPr marL="248860" indent="-248860">
              <a:buFontTx/>
              <a:buChar char="-"/>
            </a:pPr>
            <a:r>
              <a:rPr lang="en-ZA" baseline="0" dirty="0" smtClean="0"/>
              <a:t>Provide SARS with clear recommendations on staff unable to grasp new learnings being taught ??</a:t>
            </a:r>
          </a:p>
          <a:p>
            <a:pPr marL="248860" indent="-248860">
              <a:buFontTx/>
              <a:buChar char="-"/>
            </a:pPr>
            <a:r>
              <a:rPr lang="en-ZA" baseline="0" dirty="0" smtClean="0"/>
              <a:t>Multiple training venues example = 2 x venues per 4 sites (regions) = 8 simultaneous sessions...</a:t>
            </a:r>
          </a:p>
          <a:p>
            <a:pPr marL="248860" indent="-248860">
              <a:buFontTx/>
              <a:buChar char="-"/>
            </a:pPr>
            <a:r>
              <a:rPr lang="en-ZA" baseline="0" dirty="0" smtClean="0"/>
              <a:t>On the job support means</a:t>
            </a:r>
          </a:p>
          <a:p>
            <a:pPr marL="912485" lvl="1" indent="-248860">
              <a:buFontTx/>
              <a:buChar char="-"/>
            </a:pPr>
            <a:r>
              <a:rPr lang="en-ZA" baseline="0" dirty="0" smtClean="0"/>
              <a:t>Teaching QA’s how to interpret good /bad quality and recommend improvement, more so the interventions required to improve performance</a:t>
            </a:r>
          </a:p>
          <a:p>
            <a:pPr marL="912485" lvl="1" indent="-248860">
              <a:buFontTx/>
              <a:buChar char="-"/>
            </a:pPr>
            <a:r>
              <a:rPr lang="en-ZA" baseline="0" dirty="0" smtClean="0"/>
              <a:t>Side by Side assistance and support offered by trainers to Agents</a:t>
            </a:r>
          </a:p>
          <a:p>
            <a:pPr marL="912485" lvl="1" indent="-248860">
              <a:buFontTx/>
              <a:buChar char="-"/>
              <a:defRPr/>
            </a:pPr>
            <a:r>
              <a:rPr lang="en-ZA" baseline="0" dirty="0" smtClean="0"/>
              <a:t>Side by Side assistance and support offered by trainers to ops Managers </a:t>
            </a:r>
          </a:p>
          <a:p>
            <a:pPr marL="912485" lvl="1" indent="-248860">
              <a:buFontTx/>
              <a:buChar char="-"/>
              <a:defRPr/>
            </a:pPr>
            <a:r>
              <a:rPr lang="en-ZA" baseline="0" dirty="0" smtClean="0"/>
              <a:t>Facilitate focus groups and performing root cause analysis supporting management with post on the job quality </a:t>
            </a:r>
          </a:p>
          <a:p>
            <a:pPr marL="912485" lvl="1" indent="-248860">
              <a:buFontTx/>
              <a:buChar char="-"/>
            </a:pPr>
            <a:endParaRPr lang="en-ZA" baseline="0" dirty="0" smtClean="0"/>
          </a:p>
          <a:p>
            <a:pPr marL="912485" lvl="1" indent="-248860">
              <a:buFontTx/>
              <a:buChar char="-"/>
            </a:pPr>
            <a:endParaRPr lang="en-GB"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11</a:t>
            </a:fld>
            <a:endParaRPr lang="en-ZA" dirty="0"/>
          </a:p>
        </p:txBody>
      </p:sp>
    </p:spTree>
    <p:extLst>
      <p:ext uri="{BB962C8B-B14F-4D97-AF65-F5344CB8AC3E}">
        <p14:creationId xmlns:p14="http://schemas.microsoft.com/office/powerpoint/2010/main" val="2950827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12</a:t>
            </a:fld>
            <a:endParaRPr lang="en-ZA"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9.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image" Target="../media/image2.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vmlDrawing" Target="../drawings/vmlDrawing7.vml"/><Relationship Id="rId6" Type="http://schemas.openxmlformats.org/officeDocument/2006/relationships/oleObject" Target="../embeddings/oleObject7.bin"/><Relationship Id="rId5" Type="http://schemas.openxmlformats.org/officeDocument/2006/relationships/image" Target="../media/image3.jpeg"/><Relationship Id="rId4"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7.xml"/></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8.xml"/></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9.xml"/></Relationships>
</file>

<file path=ppt/slideLayouts/_rels/slideLayout3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0.xml"/></Relationships>
</file>

<file path=ppt/slideLayouts/_rels/slideLayout3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2.xml"/></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3.xml"/></Relationships>
</file>

<file path=ppt/slideLayouts/_rels/slideLayout4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4.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5.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6.xml"/></Relationships>
</file>

<file path=ppt/slideLayouts/_rels/slideLayout45.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27.xml"/><Relationship Id="rId1" Type="http://schemas.openxmlformats.org/officeDocument/2006/relationships/vmlDrawing" Target="../drawings/vmlDrawing8.vml"/><Relationship Id="rId5" Type="http://schemas.openxmlformats.org/officeDocument/2006/relationships/oleObject" Target="../embeddings/oleObject8.bin"/><Relationship Id="rId4" Type="http://schemas.openxmlformats.org/officeDocument/2006/relationships/image" Target="../media/image4.jpeg"/></Relationships>
</file>

<file path=ppt/slideLayouts/_rels/slideLayout46.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vmlDrawing" Target="../drawings/vmlDrawing9.vml"/><Relationship Id="rId6" Type="http://schemas.openxmlformats.org/officeDocument/2006/relationships/oleObject" Target="../embeddings/oleObject9.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vmlDrawing" Target="../drawings/vmlDrawing10.vml"/><Relationship Id="rId6" Type="http://schemas.openxmlformats.org/officeDocument/2006/relationships/oleObject" Target="../embeddings/oleObject10.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vmlDrawing" Target="../drawings/vmlDrawing11.vml"/><Relationship Id="rId6" Type="http://schemas.openxmlformats.org/officeDocument/2006/relationships/oleObject" Target="../embeddings/oleObject11.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vmlDrawing" Target="../drawings/vmlDrawing12.vml"/><Relationship Id="rId6" Type="http://schemas.openxmlformats.org/officeDocument/2006/relationships/oleObject" Target="../embeddings/oleObject12.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vmlDrawing" Target="../drawings/vmlDrawing13.vml"/><Relationship Id="rId6" Type="http://schemas.openxmlformats.org/officeDocument/2006/relationships/oleObject" Target="../embeddings/oleObject13.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41532" r:id="rId5" imgW="0" imgH="0" progId="">
                  <p:embed/>
                </p:oleObj>
              </mc:Choice>
              <mc:Fallback>
                <p:oleObj r:id="rId5" imgW="0" imgH="0" progId="">
                  <p:embed/>
                  <p:pic>
                    <p:nvPicPr>
                      <p:cNvPr id="0" name="Rectangle 1059"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latin typeface="+mn-lt"/>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latin typeface="+mn-lt"/>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chemeClr val="bg1"/>
                </a:solidFill>
                <a:latin typeface="+mn-lt"/>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Last Modified 2008/08/03 23:52:45 South Africa Standard Time</a:t>
            </a:r>
            <a:endParaRPr lang="en-US" sz="1200" dirty="0">
              <a:solidFill>
                <a:schemeClr val="bg1"/>
              </a:solidFill>
              <a:latin typeface="+mn-lt"/>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Printed 2008/07/21 10:16:55 South Africa Standard Time</a:t>
            </a:r>
            <a:endParaRPr lang="en-US" sz="1200" dirty="0">
              <a:solidFill>
                <a:schemeClr val="bg1"/>
              </a:solidFill>
              <a:latin typeface="+mn-lt"/>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pPr>
                <a:defRPr/>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pPr>
                <a:defRPr/>
              </a:pPr>
              <a:t>‹#›</a:t>
            </a:fld>
            <a:endParaRPr lang="en-Z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80772"/>
            <a:ext cx="7772400" cy="369332"/>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36933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extLst>
      <p:ext uri="{BB962C8B-B14F-4D97-AF65-F5344CB8AC3E}">
        <p14:creationId xmlns:p14="http://schemas.microsoft.com/office/powerpoint/2010/main" val="4137487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549573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231106"/>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435" y="4099123"/>
            <a:ext cx="7772400" cy="30777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89123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6023"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2516"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608201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61472"/>
            <a:ext cx="8229600" cy="369332"/>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436211"/>
            <a:ext cx="4040066"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270" y="1436211"/>
            <a:ext cx="4041531"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055395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extLst>
      <p:ext uri="{BB962C8B-B14F-4D97-AF65-F5344CB8AC3E}">
        <p14:creationId xmlns:p14="http://schemas.microsoft.com/office/powerpoint/2010/main" val="19596227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0343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19547"/>
            <a:ext cx="3008435" cy="615553"/>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538" y="273051"/>
            <a:ext cx="5111262" cy="240065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1"/>
            <a:ext cx="3008435"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60113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pPr>
                <a:defRPr/>
              </a:pPr>
              <a:t>‹#›</a:t>
            </a:fld>
            <a:endParaRPr lang="en-ZA"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5059561"/>
            <a:ext cx="5486400" cy="307777"/>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166" y="612775"/>
            <a:ext cx="5486400" cy="4924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166" y="5367338"/>
            <a:ext cx="5486400"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42772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4855680" y="1298575"/>
            <a:ext cx="4062651" cy="16312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442272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49960" y="166689"/>
            <a:ext cx="738664" cy="27463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9029" y="166689"/>
            <a:ext cx="2000548" cy="2746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10208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5127" r:id="rId5" imgW="0" imgH="0" progId="">
                  <p:embed/>
                </p:oleObj>
              </mc:Choice>
              <mc:Fallback>
                <p:oleObj r:id="rId5"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solidFill>
                    <a:srgbClr val="000000"/>
                  </a:solidFill>
                  <a:latin typeface="Arial"/>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rgbClr val="FFFFFF"/>
                </a:solidFill>
                <a:latin typeface="Arial"/>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Last Modified 2008/08/03 23:52:45 South Africa Standard Time</a:t>
            </a:r>
            <a:endParaRPr lang="en-US" sz="1200" dirty="0">
              <a:solidFill>
                <a:srgbClr val="FFFFFF"/>
              </a:solidFill>
              <a:latin typeface="Arial"/>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Printed 2008/07/21 10:16:55 South Africa Standard Time</a:t>
            </a:r>
            <a:endParaRPr lang="en-US" sz="1200" dirty="0">
              <a:solidFill>
                <a:srgbClr val="FFFFFF"/>
              </a:solidFill>
              <a:latin typeface="Arial"/>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solidFill>
                <a:srgbClr val="6AAED8"/>
              </a:solidFill>
            </a:endParaRPr>
          </a:p>
        </p:txBody>
      </p:sp>
    </p:spTree>
    <p:extLst>
      <p:ext uri="{BB962C8B-B14F-4D97-AF65-F5344CB8AC3E}">
        <p14:creationId xmlns:p14="http://schemas.microsoft.com/office/powerpoint/2010/main" val="20271462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502994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7719890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5514856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4727629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2144937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22220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pPr>
                <a:defRPr/>
              </a:pPr>
              <a:t>‹#›</a:t>
            </a:fld>
            <a:endParaRPr lang="en-ZA"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6354057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4187363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9773383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866835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capa-1 cop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Rectangle 3" hidden="1"/>
          <p:cNvGraphicFramePr>
            <a:graphicFrameLocks/>
          </p:cNvGraphicFramePr>
          <p:nvPr>
            <p:custDataLst>
              <p:tags r:id="rId2"/>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89122"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6" name="McK Title Elements"/>
          <p:cNvGrpSpPr>
            <a:grpSpLocks/>
          </p:cNvGrpSpPr>
          <p:nvPr/>
        </p:nvGrpSpPr>
        <p:grpSpPr bwMode="auto">
          <a:xfrm>
            <a:off x="2748870" y="2227154"/>
            <a:ext cx="5233704" cy="4690781"/>
            <a:chOff x="1663" y="1348"/>
            <a:chExt cx="3167" cy="2838"/>
          </a:xfrm>
        </p:grpSpPr>
        <p:sp>
          <p:nvSpPr>
            <p:cNvPr id="7" name="McK Confidential" hidden="1"/>
            <p:cNvSpPr txBox="1">
              <a:spLocks noChangeArrowheads="1"/>
            </p:cNvSpPr>
            <p:nvPr/>
          </p:nvSpPr>
          <p:spPr bwMode="gray">
            <a:xfrm>
              <a:off x="1663" y="1348"/>
              <a:ext cx="936"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33450" eaLnBrk="0" hangingPunct="0">
                <a:defRPr sz="2400">
                  <a:solidFill>
                    <a:schemeClr val="tx1"/>
                  </a:solidFill>
                  <a:latin typeface="Arial" charset="0"/>
                </a:defRPr>
              </a:lvl1pPr>
              <a:lvl2pPr marL="742950" indent="-285750" defTabSz="933450" eaLnBrk="0" hangingPunct="0">
                <a:defRPr sz="2400">
                  <a:solidFill>
                    <a:schemeClr val="tx1"/>
                  </a:solidFill>
                  <a:latin typeface="Arial" charset="0"/>
                </a:defRPr>
              </a:lvl2pPr>
              <a:lvl3pPr marL="1143000" indent="-228600" defTabSz="933450" eaLnBrk="0" hangingPunct="0">
                <a:defRPr sz="2400">
                  <a:solidFill>
                    <a:schemeClr val="tx1"/>
                  </a:solidFill>
                  <a:latin typeface="Arial" charset="0"/>
                </a:defRPr>
              </a:lvl3pPr>
              <a:lvl4pPr marL="1600200" indent="-228600" defTabSz="933450" eaLnBrk="0" hangingPunct="0">
                <a:defRPr sz="2400">
                  <a:solidFill>
                    <a:schemeClr val="tx1"/>
                  </a:solidFill>
                  <a:latin typeface="Arial" charset="0"/>
                </a:defRPr>
              </a:lvl4pPr>
              <a:lvl5pPr marL="2057400" indent="-228600" defTabSz="933450" eaLnBrk="0" hangingPunct="0">
                <a:defRPr sz="2400">
                  <a:solidFill>
                    <a:schemeClr val="tx1"/>
                  </a:solidFill>
                  <a:latin typeface="Arial" charset="0"/>
                </a:defRPr>
              </a:lvl5pPr>
              <a:lvl6pPr marL="2514600" indent="-228600" defTabSz="933450" eaLnBrk="0" fontAlgn="base" hangingPunct="0">
                <a:spcBef>
                  <a:spcPct val="0"/>
                </a:spcBef>
                <a:spcAft>
                  <a:spcPct val="0"/>
                </a:spcAft>
                <a:defRPr sz="2400">
                  <a:solidFill>
                    <a:schemeClr val="tx1"/>
                  </a:solidFill>
                  <a:latin typeface="Arial" charset="0"/>
                </a:defRPr>
              </a:lvl6pPr>
              <a:lvl7pPr marL="2971800" indent="-228600" defTabSz="933450" eaLnBrk="0" fontAlgn="base" hangingPunct="0">
                <a:spcBef>
                  <a:spcPct val="0"/>
                </a:spcBef>
                <a:spcAft>
                  <a:spcPct val="0"/>
                </a:spcAft>
                <a:defRPr sz="2400">
                  <a:solidFill>
                    <a:schemeClr val="tx1"/>
                  </a:solidFill>
                  <a:latin typeface="Arial" charset="0"/>
                </a:defRPr>
              </a:lvl7pPr>
              <a:lvl8pPr marL="3429000" indent="-228600" defTabSz="933450" eaLnBrk="0" fontAlgn="base" hangingPunct="0">
                <a:spcBef>
                  <a:spcPct val="0"/>
                </a:spcBef>
                <a:spcAft>
                  <a:spcPct val="0"/>
                </a:spcAft>
                <a:defRPr sz="2400">
                  <a:solidFill>
                    <a:schemeClr val="tx1"/>
                  </a:solidFill>
                  <a:latin typeface="Arial" charset="0"/>
                </a:defRPr>
              </a:lvl8pPr>
              <a:lvl9pPr marL="3886200" indent="-228600" defTabSz="933450" eaLnBrk="0" fontAlgn="base" hangingPunct="0">
                <a:spcBef>
                  <a:spcPct val="0"/>
                </a:spcBef>
                <a:spcAft>
                  <a:spcPct val="0"/>
                </a:spcAft>
                <a:defRPr sz="2400">
                  <a:solidFill>
                    <a:schemeClr val="tx1"/>
                  </a:solidFill>
                  <a:latin typeface="Arial" charset="0"/>
                </a:defRPr>
              </a:lvl9pPr>
            </a:lstStyle>
            <a:p>
              <a:pPr eaLnBrk="1" hangingPunct="1">
                <a:defRPr/>
              </a:pPr>
              <a:r>
                <a:rPr lang="en-GB" sz="1400" dirty="0" smtClean="0">
                  <a:solidFill>
                    <a:srgbClr val="000000"/>
                  </a:solidFill>
                  <a:cs typeface="Arial" pitchFamily="34" charset="0"/>
                </a:rPr>
                <a:t>CONFIDENTIAL</a:t>
              </a:r>
            </a:p>
          </p:txBody>
        </p:sp>
        <p:sp>
          <p:nvSpPr>
            <p:cNvPr id="8" name="McK Document" hidden="1"/>
            <p:cNvSpPr txBox="1">
              <a:spLocks noChangeArrowheads="1"/>
            </p:cNvSpPr>
            <p:nvPr/>
          </p:nvSpPr>
          <p:spPr bwMode="gray">
            <a:xfrm>
              <a:off x="1663" y="3038"/>
              <a:ext cx="3167"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933450" eaLnBrk="0" hangingPunct="0">
                <a:defRPr sz="2400">
                  <a:solidFill>
                    <a:schemeClr val="tx1"/>
                  </a:solidFill>
                  <a:latin typeface="Arial" charset="0"/>
                </a:defRPr>
              </a:lvl1pPr>
              <a:lvl2pPr marL="742950" indent="-285750" defTabSz="933450" eaLnBrk="0" hangingPunct="0">
                <a:defRPr sz="2400">
                  <a:solidFill>
                    <a:schemeClr val="tx1"/>
                  </a:solidFill>
                  <a:latin typeface="Arial" charset="0"/>
                </a:defRPr>
              </a:lvl2pPr>
              <a:lvl3pPr marL="1143000" indent="-228600" defTabSz="933450" eaLnBrk="0" hangingPunct="0">
                <a:defRPr sz="2400">
                  <a:solidFill>
                    <a:schemeClr val="tx1"/>
                  </a:solidFill>
                  <a:latin typeface="Arial" charset="0"/>
                </a:defRPr>
              </a:lvl3pPr>
              <a:lvl4pPr marL="1600200" indent="-228600" defTabSz="933450" eaLnBrk="0" hangingPunct="0">
                <a:defRPr sz="2400">
                  <a:solidFill>
                    <a:schemeClr val="tx1"/>
                  </a:solidFill>
                  <a:latin typeface="Arial" charset="0"/>
                </a:defRPr>
              </a:lvl4pPr>
              <a:lvl5pPr marL="2057400" indent="-228600" defTabSz="933450" eaLnBrk="0" hangingPunct="0">
                <a:defRPr sz="2400">
                  <a:solidFill>
                    <a:schemeClr val="tx1"/>
                  </a:solidFill>
                  <a:latin typeface="Arial" charset="0"/>
                </a:defRPr>
              </a:lvl5pPr>
              <a:lvl6pPr marL="2514600" indent="-228600" defTabSz="933450" eaLnBrk="0" fontAlgn="base" hangingPunct="0">
                <a:spcBef>
                  <a:spcPct val="0"/>
                </a:spcBef>
                <a:spcAft>
                  <a:spcPct val="0"/>
                </a:spcAft>
                <a:defRPr sz="2400">
                  <a:solidFill>
                    <a:schemeClr val="tx1"/>
                  </a:solidFill>
                  <a:latin typeface="Arial" charset="0"/>
                </a:defRPr>
              </a:lvl6pPr>
              <a:lvl7pPr marL="2971800" indent="-228600" defTabSz="933450" eaLnBrk="0" fontAlgn="base" hangingPunct="0">
                <a:spcBef>
                  <a:spcPct val="0"/>
                </a:spcBef>
                <a:spcAft>
                  <a:spcPct val="0"/>
                </a:spcAft>
                <a:defRPr sz="2400">
                  <a:solidFill>
                    <a:schemeClr val="tx1"/>
                  </a:solidFill>
                  <a:latin typeface="Arial" charset="0"/>
                </a:defRPr>
              </a:lvl7pPr>
              <a:lvl8pPr marL="3429000" indent="-228600" defTabSz="933450" eaLnBrk="0" fontAlgn="base" hangingPunct="0">
                <a:spcBef>
                  <a:spcPct val="0"/>
                </a:spcBef>
                <a:spcAft>
                  <a:spcPct val="0"/>
                </a:spcAft>
                <a:defRPr sz="2400">
                  <a:solidFill>
                    <a:schemeClr val="tx1"/>
                  </a:solidFill>
                  <a:latin typeface="Arial" charset="0"/>
                </a:defRPr>
              </a:lvl8pPr>
              <a:lvl9pPr marL="3886200" indent="-228600" defTabSz="933450" eaLnBrk="0" fontAlgn="base" hangingPunct="0">
                <a:spcBef>
                  <a:spcPct val="0"/>
                </a:spcBef>
                <a:spcAft>
                  <a:spcPct val="0"/>
                </a:spcAft>
                <a:defRPr sz="2400">
                  <a:solidFill>
                    <a:schemeClr val="tx1"/>
                  </a:solidFill>
                  <a:latin typeface="Arial" charset="0"/>
                </a:defRPr>
              </a:lvl9pPr>
            </a:lstStyle>
            <a:p>
              <a:pPr eaLnBrk="1" hangingPunct="1">
                <a:defRPr/>
              </a:pPr>
              <a:r>
                <a:rPr lang="en-GB" sz="1400" dirty="0" smtClean="0">
                  <a:solidFill>
                    <a:srgbClr val="000000"/>
                  </a:solidFill>
                  <a:cs typeface="Arial" pitchFamily="34" charset="0"/>
                </a:rPr>
                <a:t>Document</a:t>
              </a:r>
            </a:p>
          </p:txBody>
        </p:sp>
        <p:sp>
          <p:nvSpPr>
            <p:cNvPr id="9" name="McK Date" hidden="1"/>
            <p:cNvSpPr txBox="1">
              <a:spLocks noChangeArrowheads="1"/>
            </p:cNvSpPr>
            <p:nvPr/>
          </p:nvSpPr>
          <p:spPr bwMode="gray">
            <a:xfrm>
              <a:off x="1663" y="3216"/>
              <a:ext cx="3167"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33450" eaLnBrk="0" hangingPunct="0">
                <a:defRPr sz="2400">
                  <a:solidFill>
                    <a:schemeClr val="tx1"/>
                  </a:solidFill>
                  <a:latin typeface="Arial" charset="0"/>
                </a:defRPr>
              </a:lvl1pPr>
              <a:lvl2pPr marL="742950" indent="-285750" defTabSz="933450" eaLnBrk="0" hangingPunct="0">
                <a:defRPr sz="2400">
                  <a:solidFill>
                    <a:schemeClr val="tx1"/>
                  </a:solidFill>
                  <a:latin typeface="Arial" charset="0"/>
                </a:defRPr>
              </a:lvl2pPr>
              <a:lvl3pPr marL="1143000" indent="-228600" defTabSz="933450" eaLnBrk="0" hangingPunct="0">
                <a:defRPr sz="2400">
                  <a:solidFill>
                    <a:schemeClr val="tx1"/>
                  </a:solidFill>
                  <a:latin typeface="Arial" charset="0"/>
                </a:defRPr>
              </a:lvl3pPr>
              <a:lvl4pPr marL="1600200" indent="-228600" defTabSz="933450" eaLnBrk="0" hangingPunct="0">
                <a:defRPr sz="2400">
                  <a:solidFill>
                    <a:schemeClr val="tx1"/>
                  </a:solidFill>
                  <a:latin typeface="Arial" charset="0"/>
                </a:defRPr>
              </a:lvl4pPr>
              <a:lvl5pPr marL="2057400" indent="-228600" defTabSz="933450" eaLnBrk="0" hangingPunct="0">
                <a:defRPr sz="2400">
                  <a:solidFill>
                    <a:schemeClr val="tx1"/>
                  </a:solidFill>
                  <a:latin typeface="Arial" charset="0"/>
                </a:defRPr>
              </a:lvl5pPr>
              <a:lvl6pPr marL="2514600" indent="-228600" defTabSz="933450" eaLnBrk="0" fontAlgn="base" hangingPunct="0">
                <a:spcBef>
                  <a:spcPct val="0"/>
                </a:spcBef>
                <a:spcAft>
                  <a:spcPct val="0"/>
                </a:spcAft>
                <a:defRPr sz="2400">
                  <a:solidFill>
                    <a:schemeClr val="tx1"/>
                  </a:solidFill>
                  <a:latin typeface="Arial" charset="0"/>
                </a:defRPr>
              </a:lvl6pPr>
              <a:lvl7pPr marL="2971800" indent="-228600" defTabSz="933450" eaLnBrk="0" fontAlgn="base" hangingPunct="0">
                <a:spcBef>
                  <a:spcPct val="0"/>
                </a:spcBef>
                <a:spcAft>
                  <a:spcPct val="0"/>
                </a:spcAft>
                <a:defRPr sz="2400">
                  <a:solidFill>
                    <a:schemeClr val="tx1"/>
                  </a:solidFill>
                  <a:latin typeface="Arial" charset="0"/>
                </a:defRPr>
              </a:lvl7pPr>
              <a:lvl8pPr marL="3429000" indent="-228600" defTabSz="933450" eaLnBrk="0" fontAlgn="base" hangingPunct="0">
                <a:spcBef>
                  <a:spcPct val="0"/>
                </a:spcBef>
                <a:spcAft>
                  <a:spcPct val="0"/>
                </a:spcAft>
                <a:defRPr sz="2400">
                  <a:solidFill>
                    <a:schemeClr val="tx1"/>
                  </a:solidFill>
                  <a:latin typeface="Arial" charset="0"/>
                </a:defRPr>
              </a:lvl8pPr>
              <a:lvl9pPr marL="3886200" indent="-228600" defTabSz="933450" eaLnBrk="0" fontAlgn="base" hangingPunct="0">
                <a:spcBef>
                  <a:spcPct val="0"/>
                </a:spcBef>
                <a:spcAft>
                  <a:spcPct val="0"/>
                </a:spcAft>
                <a:defRPr sz="2400">
                  <a:solidFill>
                    <a:schemeClr val="tx1"/>
                  </a:solidFill>
                  <a:latin typeface="Arial" charset="0"/>
                </a:defRPr>
              </a:lvl9pPr>
            </a:lstStyle>
            <a:p>
              <a:pPr eaLnBrk="1" hangingPunct="1">
                <a:defRPr/>
              </a:pPr>
              <a:r>
                <a:rPr lang="en-GB" sz="1400" dirty="0" smtClean="0">
                  <a:solidFill>
                    <a:srgbClr val="000000"/>
                  </a:solidFill>
                  <a:cs typeface="Arial" pitchFamily="34" charset="0"/>
                </a:rPr>
                <a:t>Date</a:t>
              </a:r>
            </a:p>
          </p:txBody>
        </p:sp>
        <p:sp>
          <p:nvSpPr>
            <p:cNvPr id="10" name="McK Disclaimer" hidden="1"/>
            <p:cNvSpPr>
              <a:spLocks noChangeArrowheads="1"/>
            </p:cNvSpPr>
            <p:nvPr>
              <p:custDataLst>
                <p:tags r:id="rId3"/>
              </p:custDataLst>
            </p:nvPr>
          </p:nvSpPr>
          <p:spPr bwMode="gray">
            <a:xfrm>
              <a:off x="1663" y="3759"/>
              <a:ext cx="2303"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819150" eaLnBrk="0" hangingPunct="0">
                <a:defRPr sz="2400">
                  <a:solidFill>
                    <a:schemeClr val="tx1"/>
                  </a:solidFill>
                  <a:latin typeface="Arial" charset="0"/>
                </a:defRPr>
              </a:lvl1pPr>
              <a:lvl2pPr marL="742950" indent="-285750" defTabSz="819150" eaLnBrk="0" hangingPunct="0">
                <a:defRPr sz="2400">
                  <a:solidFill>
                    <a:schemeClr val="tx1"/>
                  </a:solidFill>
                  <a:latin typeface="Arial" charset="0"/>
                </a:defRPr>
              </a:lvl2pPr>
              <a:lvl3pPr marL="1143000" indent="-228600" defTabSz="819150" eaLnBrk="0" hangingPunct="0">
                <a:defRPr sz="2400">
                  <a:solidFill>
                    <a:schemeClr val="tx1"/>
                  </a:solidFill>
                  <a:latin typeface="Arial" charset="0"/>
                </a:defRPr>
              </a:lvl3pPr>
              <a:lvl4pPr marL="1600200" indent="-228600" defTabSz="819150" eaLnBrk="0" hangingPunct="0">
                <a:defRPr sz="2400">
                  <a:solidFill>
                    <a:schemeClr val="tx1"/>
                  </a:solidFill>
                  <a:latin typeface="Arial" charset="0"/>
                </a:defRPr>
              </a:lvl4pPr>
              <a:lvl5pPr marL="2057400" indent="-228600" defTabSz="819150" eaLnBrk="0" hangingPunct="0">
                <a:defRPr sz="2400">
                  <a:solidFill>
                    <a:schemeClr val="tx1"/>
                  </a:solidFill>
                  <a:latin typeface="Arial" charset="0"/>
                </a:defRPr>
              </a:lvl5pPr>
              <a:lvl6pPr marL="2514600" indent="-228600" defTabSz="819150" eaLnBrk="0" fontAlgn="base" hangingPunct="0">
                <a:spcBef>
                  <a:spcPct val="0"/>
                </a:spcBef>
                <a:spcAft>
                  <a:spcPct val="0"/>
                </a:spcAft>
                <a:defRPr sz="2400">
                  <a:solidFill>
                    <a:schemeClr val="tx1"/>
                  </a:solidFill>
                  <a:latin typeface="Arial" charset="0"/>
                </a:defRPr>
              </a:lvl6pPr>
              <a:lvl7pPr marL="2971800" indent="-228600" defTabSz="819150" eaLnBrk="0" fontAlgn="base" hangingPunct="0">
                <a:spcBef>
                  <a:spcPct val="0"/>
                </a:spcBef>
                <a:spcAft>
                  <a:spcPct val="0"/>
                </a:spcAft>
                <a:defRPr sz="2400">
                  <a:solidFill>
                    <a:schemeClr val="tx1"/>
                  </a:solidFill>
                  <a:latin typeface="Arial" charset="0"/>
                </a:defRPr>
              </a:lvl7pPr>
              <a:lvl8pPr marL="3429000" indent="-228600" defTabSz="819150" eaLnBrk="0" fontAlgn="base" hangingPunct="0">
                <a:spcBef>
                  <a:spcPct val="0"/>
                </a:spcBef>
                <a:spcAft>
                  <a:spcPct val="0"/>
                </a:spcAft>
                <a:defRPr sz="2400">
                  <a:solidFill>
                    <a:schemeClr val="tx1"/>
                  </a:solidFill>
                  <a:latin typeface="Arial" charset="0"/>
                </a:defRPr>
              </a:lvl8pPr>
              <a:lvl9pPr marL="3886200" indent="-228600" defTabSz="819150" eaLnBrk="0" fontAlgn="base" hangingPunct="0">
                <a:spcBef>
                  <a:spcPct val="0"/>
                </a:spcBef>
                <a:spcAft>
                  <a:spcPct val="0"/>
                </a:spcAft>
                <a:defRPr sz="2400">
                  <a:solidFill>
                    <a:schemeClr val="tx1"/>
                  </a:solidFill>
                  <a:latin typeface="Arial" charset="0"/>
                </a:defRPr>
              </a:lvl9pPr>
            </a:lstStyle>
            <a:p>
              <a:pPr>
                <a:defRPr/>
              </a:pPr>
              <a:r>
                <a:rPr lang="en-GB" altLang="en-US" sz="900" dirty="0" smtClean="0">
                  <a:solidFill>
                    <a:srgbClr val="000000"/>
                  </a:solidFill>
                  <a:cs typeface="Arial" pitchFamily="34" charset="0"/>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22786" y="515083"/>
            <a:ext cx="3173267" cy="377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defTabSz="913335" eaLnBrk="1" hangingPunct="1">
              <a:defRPr/>
            </a:pPr>
            <a:r>
              <a:rPr lang="en-US" altLang="en-US" dirty="0" smtClean="0">
                <a:solidFill>
                  <a:srgbClr val="000000"/>
                </a:solidFill>
                <a:latin typeface="Times New Roman" pitchFamily="18" charset="0"/>
                <a:cs typeface="Arial" pitchFamily="34" charset="0"/>
              </a:rPr>
              <a:t>Working Draft    </a:t>
            </a:r>
          </a:p>
        </p:txBody>
      </p:sp>
      <p:sp>
        <p:nvSpPr>
          <p:cNvPr id="12" name="Working Draft" hidden="1"/>
          <p:cNvSpPr txBox="1">
            <a:spLocks noChangeArrowheads="1"/>
          </p:cNvSpPr>
          <p:nvPr/>
        </p:nvSpPr>
        <p:spPr bwMode="gray">
          <a:xfrm>
            <a:off x="422790" y="764520"/>
            <a:ext cx="4360611" cy="18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defTabSz="913335" eaLnBrk="1" hangingPunct="1">
              <a:defRPr/>
            </a:pPr>
            <a:r>
              <a:rPr lang="en-US" sz="1200" dirty="0" smtClean="0">
                <a:solidFill>
                  <a:srgbClr val="FFFFFF"/>
                </a:solidFill>
                <a:cs typeface="Arial" pitchFamily="34" charset="0"/>
              </a:rPr>
              <a:t>Last Modified 13/08/2007 17:38:46 South Africa Standard Time</a:t>
            </a:r>
          </a:p>
        </p:txBody>
      </p:sp>
      <p:sp>
        <p:nvSpPr>
          <p:cNvPr id="13" name="Printed" hidden="1"/>
          <p:cNvSpPr txBox="1">
            <a:spLocks noChangeArrowheads="1"/>
          </p:cNvSpPr>
          <p:nvPr/>
        </p:nvSpPr>
        <p:spPr bwMode="gray">
          <a:xfrm>
            <a:off x="422779" y="991284"/>
            <a:ext cx="3926493" cy="18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defTabSz="913335" eaLnBrk="1" hangingPunct="1">
              <a:defRPr/>
            </a:pPr>
            <a:r>
              <a:rPr lang="en-US" sz="1200" dirty="0" smtClean="0">
                <a:solidFill>
                  <a:srgbClr val="FFFFFF"/>
                </a:solidFill>
                <a:cs typeface="Arial" pitchFamily="34" charset="0"/>
              </a:rPr>
              <a:t>Printed 13/08/2007 09:07:26 South Africa Standard Time</a:t>
            </a:r>
          </a:p>
        </p:txBody>
      </p:sp>
      <p:sp>
        <p:nvSpPr>
          <p:cNvPr id="475141" name="Rectangle 5"/>
          <p:cNvSpPr>
            <a:spLocks noGrp="1" noChangeArrowheads="1"/>
          </p:cNvSpPr>
          <p:nvPr>
            <p:ph type="ctrTitle"/>
          </p:nvPr>
        </p:nvSpPr>
        <p:spPr>
          <a:xfrm>
            <a:off x="2748870" y="2813497"/>
            <a:ext cx="5233704" cy="376834"/>
          </a:xfrm>
        </p:spPr>
        <p:txBody>
          <a:bodyPr anchor="t"/>
          <a:lstStyle>
            <a:lvl1pPr>
              <a:defRPr sz="2400" b="0"/>
            </a:lvl1pPr>
          </a:lstStyle>
          <a:p>
            <a:r>
              <a:rPr lang="en-GB"/>
              <a:t>Click to edit Master title style</a:t>
            </a:r>
          </a:p>
        </p:txBody>
      </p:sp>
      <p:sp>
        <p:nvSpPr>
          <p:cNvPr id="475142" name="Rectangle 6"/>
          <p:cNvSpPr>
            <a:spLocks noGrp="1" noChangeArrowheads="1"/>
          </p:cNvSpPr>
          <p:nvPr>
            <p:ph type="subTitle" idx="1"/>
          </p:nvPr>
        </p:nvSpPr>
        <p:spPr>
          <a:xfrm>
            <a:off x="2748870" y="4042883"/>
            <a:ext cx="5233704" cy="219820"/>
          </a:xfrm>
        </p:spPr>
        <p:txBody>
          <a:bodyPr/>
          <a:lstStyle>
            <a:lvl1pPr>
              <a:defRPr sz="1400">
                <a:solidFill>
                  <a:schemeClr val="bg1"/>
                </a:solidFill>
              </a:defRPr>
            </a:lvl1pPr>
          </a:lstStyle>
          <a:p>
            <a:r>
              <a:rPr lang="en-GB"/>
              <a:t>Click to edit Master subtitle style</a:t>
            </a:r>
          </a:p>
        </p:txBody>
      </p:sp>
    </p:spTree>
    <p:extLst>
      <p:ext uri="{BB962C8B-B14F-4D97-AF65-F5344CB8AC3E}">
        <p14:creationId xmlns:p14="http://schemas.microsoft.com/office/powerpoint/2010/main" val="31096793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DB556165-4FA3-4CEB-9B95-E432C505F7D3}"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40497500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60" y="4407327"/>
            <a:ext cx="7771995" cy="1256112"/>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60" y="2907445"/>
            <a:ext cx="7771995" cy="314028"/>
          </a:xfrm>
        </p:spPr>
        <p:txBody>
          <a:bodyPr anchor="b"/>
          <a:lstStyle>
            <a:lvl1pPr marL="0" indent="0">
              <a:buNone/>
              <a:defRPr sz="2000"/>
            </a:lvl1pPr>
            <a:lvl2pPr marL="465931" indent="0">
              <a:buNone/>
              <a:defRPr sz="1800"/>
            </a:lvl2pPr>
            <a:lvl3pPr marL="931878" indent="0">
              <a:buNone/>
              <a:defRPr sz="1600"/>
            </a:lvl3pPr>
            <a:lvl4pPr marL="1397815" indent="0">
              <a:buNone/>
              <a:defRPr sz="1400"/>
            </a:lvl4pPr>
            <a:lvl5pPr marL="1863748" indent="0">
              <a:buNone/>
              <a:defRPr sz="1400"/>
            </a:lvl5pPr>
            <a:lvl6pPr marL="2329688" indent="0">
              <a:buNone/>
              <a:defRPr sz="1400"/>
            </a:lvl6pPr>
            <a:lvl7pPr marL="2795626" indent="0">
              <a:buNone/>
              <a:defRPr sz="1400"/>
            </a:lvl7pPr>
            <a:lvl8pPr marL="3261561" indent="0">
              <a:buNone/>
              <a:defRPr sz="1400"/>
            </a:lvl8pPr>
            <a:lvl9pPr marL="3727500" indent="0">
              <a:buNone/>
              <a:defRPr sz="1400"/>
            </a:lvl9pPr>
          </a:lstStyle>
          <a:p>
            <a:pPr lvl="0"/>
            <a:r>
              <a:rPr lang="en-US" smtClean="0"/>
              <a:t>Click to edit Master text styles</a:t>
            </a:r>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076DCE2F-E1EF-4DF0-996D-D850879148F0}"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6374634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7983" y="1324965"/>
            <a:ext cx="4407585" cy="2135391"/>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91063" y="1324965"/>
            <a:ext cx="4409205" cy="2135391"/>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846DA8E4-B40A-40CE-970E-C910A3114538}"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94939210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7" y="275368"/>
            <a:ext cx="8230410" cy="298327"/>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807" y="1535518"/>
            <a:ext cx="4039882" cy="753668"/>
          </a:xfrm>
        </p:spPr>
        <p:txBody>
          <a:bodyPr anchor="b"/>
          <a:lstStyle>
            <a:lvl1pPr marL="0" indent="0">
              <a:buNone/>
              <a:defRPr sz="2400" b="1"/>
            </a:lvl1pPr>
            <a:lvl2pPr marL="465931" indent="0">
              <a:buNone/>
              <a:defRPr sz="2000" b="1"/>
            </a:lvl2pPr>
            <a:lvl3pPr marL="931878" indent="0">
              <a:buNone/>
              <a:defRPr sz="1800" b="1"/>
            </a:lvl3pPr>
            <a:lvl4pPr marL="1397815" indent="0">
              <a:buNone/>
              <a:defRPr sz="1600" b="1"/>
            </a:lvl4pPr>
            <a:lvl5pPr marL="1863748" indent="0">
              <a:buNone/>
              <a:defRPr sz="1600" b="1"/>
            </a:lvl5pPr>
            <a:lvl6pPr marL="2329688" indent="0">
              <a:buNone/>
              <a:defRPr sz="1600" b="1"/>
            </a:lvl6pPr>
            <a:lvl7pPr marL="2795626" indent="0">
              <a:buNone/>
              <a:defRPr sz="1600" b="1"/>
            </a:lvl7pPr>
            <a:lvl8pPr marL="3261561" indent="0">
              <a:buNone/>
              <a:defRPr sz="1600" b="1"/>
            </a:lvl8pPr>
            <a:lvl9pPr marL="37275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807" y="2175318"/>
            <a:ext cx="4039882" cy="18527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5" y="1535518"/>
            <a:ext cx="4041502" cy="753668"/>
          </a:xfrm>
        </p:spPr>
        <p:txBody>
          <a:bodyPr anchor="b"/>
          <a:lstStyle>
            <a:lvl1pPr marL="0" indent="0">
              <a:buNone/>
              <a:defRPr sz="2400" b="1"/>
            </a:lvl1pPr>
            <a:lvl2pPr marL="465931" indent="0">
              <a:buNone/>
              <a:defRPr sz="2000" b="1"/>
            </a:lvl2pPr>
            <a:lvl3pPr marL="931878" indent="0">
              <a:buNone/>
              <a:defRPr sz="1800" b="1"/>
            </a:lvl3pPr>
            <a:lvl4pPr marL="1397815" indent="0">
              <a:buNone/>
              <a:defRPr sz="1600" b="1"/>
            </a:lvl4pPr>
            <a:lvl5pPr marL="1863748" indent="0">
              <a:buNone/>
              <a:defRPr sz="1600" b="1"/>
            </a:lvl5pPr>
            <a:lvl6pPr marL="2329688" indent="0">
              <a:buNone/>
              <a:defRPr sz="1600" b="1"/>
            </a:lvl6pPr>
            <a:lvl7pPr marL="2795626" indent="0">
              <a:buNone/>
              <a:defRPr sz="1600" b="1"/>
            </a:lvl7pPr>
            <a:lvl8pPr marL="3261561" indent="0">
              <a:buNone/>
              <a:defRPr sz="1600" b="1"/>
            </a:lvl8pPr>
            <a:lvl9pPr marL="37275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5" y="2175318"/>
            <a:ext cx="4041502" cy="18527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pg num"/>
          <p:cNvSpPr>
            <a:spLocks noGrp="1" noChangeArrowheads="1"/>
          </p:cNvSpPr>
          <p:nvPr>
            <p:ph type="sldNum" sz="quarter" idx="10"/>
            <p:custDataLst>
              <p:tags r:id="rId1"/>
            </p:custDataLst>
          </p:nvPr>
        </p:nvSpPr>
        <p:spPr>
          <a:ln/>
        </p:spPr>
        <p:txBody>
          <a:bodyPr/>
          <a:lstStyle>
            <a:lvl1pPr>
              <a:defRPr/>
            </a:lvl1pPr>
          </a:lstStyle>
          <a:p>
            <a:pPr>
              <a:defRPr/>
            </a:pPr>
            <a:fld id="{C4E3B09D-49A6-4A31-880C-16A090A47598}"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6956732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pg num"/>
          <p:cNvSpPr>
            <a:spLocks noGrp="1" noChangeArrowheads="1"/>
          </p:cNvSpPr>
          <p:nvPr>
            <p:ph type="sldNum" sz="quarter" idx="10"/>
            <p:custDataLst>
              <p:tags r:id="rId1"/>
            </p:custDataLst>
          </p:nvPr>
        </p:nvSpPr>
        <p:spPr>
          <a:ln/>
        </p:spPr>
        <p:txBody>
          <a:bodyPr/>
          <a:lstStyle>
            <a:lvl1pPr>
              <a:defRPr/>
            </a:lvl1pPr>
          </a:lstStyle>
          <a:p>
            <a:pPr>
              <a:defRPr/>
            </a:pPr>
            <a:fld id="{A1DBAAC8-1AEB-4711-B414-A0D9E28B71A5}"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617042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pPr>
                <a:defRPr/>
              </a:pPr>
              <a:t>‹#›</a:t>
            </a:fld>
            <a:endParaRPr lang="en-ZA"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g num"/>
          <p:cNvSpPr>
            <a:spLocks noGrp="1" noChangeArrowheads="1"/>
          </p:cNvSpPr>
          <p:nvPr>
            <p:ph type="sldNum" sz="quarter" idx="10"/>
            <p:custDataLst>
              <p:tags r:id="rId1"/>
            </p:custDataLst>
          </p:nvPr>
        </p:nvSpPr>
        <p:spPr>
          <a:ln/>
        </p:spPr>
        <p:txBody>
          <a:bodyPr/>
          <a:lstStyle>
            <a:lvl1pPr>
              <a:defRPr/>
            </a:lvl1pPr>
          </a:lstStyle>
          <a:p>
            <a:pPr>
              <a:defRPr/>
            </a:pPr>
            <a:fld id="{DFB9322E-62D5-4304-85CC-AA68F0E6A8AB}"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31463751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809" y="273744"/>
            <a:ext cx="3008043" cy="628056"/>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51"/>
            <a:ext cx="5112217" cy="2449419"/>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809" y="1435095"/>
            <a:ext cx="3008043" cy="219820"/>
          </a:xfrm>
        </p:spPr>
        <p:txBody>
          <a:bodyPr/>
          <a:lstStyle>
            <a:lvl1pPr marL="0" indent="0">
              <a:buNone/>
              <a:defRPr sz="1400"/>
            </a:lvl1pPr>
            <a:lvl2pPr marL="465931" indent="0">
              <a:buNone/>
              <a:defRPr sz="1200"/>
            </a:lvl2pPr>
            <a:lvl3pPr marL="931878" indent="0">
              <a:buNone/>
              <a:defRPr sz="1000"/>
            </a:lvl3pPr>
            <a:lvl4pPr marL="1397815" indent="0">
              <a:buNone/>
              <a:defRPr sz="900"/>
            </a:lvl4pPr>
            <a:lvl5pPr marL="1863748" indent="0">
              <a:buNone/>
              <a:defRPr sz="900"/>
            </a:lvl5pPr>
            <a:lvl6pPr marL="2329688" indent="0">
              <a:buNone/>
              <a:defRPr sz="900"/>
            </a:lvl6pPr>
            <a:lvl7pPr marL="2795626" indent="0">
              <a:buNone/>
              <a:defRPr sz="900"/>
            </a:lvl7pPr>
            <a:lvl8pPr marL="3261561" indent="0">
              <a:buNone/>
              <a:defRPr sz="900"/>
            </a:lvl8pPr>
            <a:lvl9pPr marL="3727500" indent="0">
              <a:buNone/>
              <a:defRPr sz="900"/>
            </a:lvl9pPr>
          </a:lstStyle>
          <a:p>
            <a:pPr lvl="0"/>
            <a:r>
              <a:rPr lang="en-US" smtClean="0"/>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0095B0D4-4084-436F-B623-C55171B0B3D2}"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190189328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6" y="4800938"/>
            <a:ext cx="5486400" cy="31402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6" y="612277"/>
            <a:ext cx="5486400" cy="507831"/>
          </a:xfrm>
        </p:spPr>
        <p:txBody>
          <a:bodyPr/>
          <a:lstStyle>
            <a:lvl1pPr marL="0" indent="0">
              <a:buNone/>
              <a:defRPr sz="3300"/>
            </a:lvl1pPr>
            <a:lvl2pPr marL="465931" indent="0">
              <a:buNone/>
              <a:defRPr sz="2900"/>
            </a:lvl2pPr>
            <a:lvl3pPr marL="931878" indent="0">
              <a:buNone/>
              <a:defRPr sz="2400"/>
            </a:lvl3pPr>
            <a:lvl4pPr marL="1397815" indent="0">
              <a:buNone/>
              <a:defRPr sz="2000"/>
            </a:lvl4pPr>
            <a:lvl5pPr marL="1863748" indent="0">
              <a:buNone/>
              <a:defRPr sz="2000"/>
            </a:lvl5pPr>
            <a:lvl6pPr marL="2329688" indent="0">
              <a:buNone/>
              <a:defRPr sz="2000"/>
            </a:lvl6pPr>
            <a:lvl7pPr marL="2795626" indent="0">
              <a:buNone/>
              <a:defRPr sz="2000"/>
            </a:lvl7pPr>
            <a:lvl8pPr marL="3261561" indent="0">
              <a:buNone/>
              <a:defRPr sz="2000"/>
            </a:lvl8pPr>
            <a:lvl9pPr marL="3727500" indent="0">
              <a:buNone/>
              <a:defRPr sz="2000"/>
            </a:lvl9pPr>
          </a:lstStyle>
          <a:p>
            <a:pPr lvl="0"/>
            <a:endParaRPr lang="en-ZA" noProof="0" dirty="0" smtClean="0"/>
          </a:p>
        </p:txBody>
      </p:sp>
      <p:sp>
        <p:nvSpPr>
          <p:cNvPr id="4" name="Text Placeholder 3"/>
          <p:cNvSpPr>
            <a:spLocks noGrp="1"/>
          </p:cNvSpPr>
          <p:nvPr>
            <p:ph type="body" sz="half" idx="2"/>
          </p:nvPr>
        </p:nvSpPr>
        <p:spPr>
          <a:xfrm>
            <a:off x="1791546" y="5367834"/>
            <a:ext cx="5486400" cy="219820"/>
          </a:xfrm>
        </p:spPr>
        <p:txBody>
          <a:bodyPr/>
          <a:lstStyle>
            <a:lvl1pPr marL="0" indent="0">
              <a:buNone/>
              <a:defRPr sz="1400"/>
            </a:lvl1pPr>
            <a:lvl2pPr marL="465931" indent="0">
              <a:buNone/>
              <a:defRPr sz="1200"/>
            </a:lvl2pPr>
            <a:lvl3pPr marL="931878" indent="0">
              <a:buNone/>
              <a:defRPr sz="1000"/>
            </a:lvl3pPr>
            <a:lvl4pPr marL="1397815" indent="0">
              <a:buNone/>
              <a:defRPr sz="900"/>
            </a:lvl4pPr>
            <a:lvl5pPr marL="1863748" indent="0">
              <a:buNone/>
              <a:defRPr sz="900"/>
            </a:lvl5pPr>
            <a:lvl6pPr marL="2329688" indent="0">
              <a:buNone/>
              <a:defRPr sz="900"/>
            </a:lvl6pPr>
            <a:lvl7pPr marL="2795626" indent="0">
              <a:buNone/>
              <a:defRPr sz="900"/>
            </a:lvl7pPr>
            <a:lvl8pPr marL="3261561" indent="0">
              <a:buNone/>
              <a:defRPr sz="900"/>
            </a:lvl8pPr>
            <a:lvl9pPr marL="3727500" indent="0">
              <a:buNone/>
              <a:defRPr sz="900"/>
            </a:lvl9pPr>
          </a:lstStyle>
          <a:p>
            <a:pPr lvl="0"/>
            <a:r>
              <a:rPr lang="en-US" smtClean="0"/>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53503C6A-BBC3-464B-BC61-99FD76953FEF}"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156184018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5160724" y="1324952"/>
            <a:ext cx="3939540" cy="94214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AAF40062-0740-4FC1-810A-C3B5FA9BCCFB}"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3450016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09546" y="208959"/>
            <a:ext cx="584775" cy="2363207"/>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223968" y="208959"/>
            <a:ext cx="1477328" cy="23632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F04D352D-0B5F-4EB3-BD26-FCCF2001A22F}"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37943284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userDrawn="1">
  <p:cSld name="Bulleted Slide">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4">
            <a:extLst>
              <a:ext uri="{28A0092B-C50C-407E-A947-70E740481C1C}">
                <a14:useLocalDpi xmlns:a14="http://schemas.microsoft.com/office/drawing/2010/main" val="0"/>
              </a:ext>
            </a:extLst>
          </a:blip>
          <a:srcRect/>
          <a:stretch>
            <a:fillRect/>
          </a:stretch>
        </p:blipFill>
        <p:spPr bwMode="auto">
          <a:xfrm>
            <a:off x="1632" y="-3239"/>
            <a:ext cx="9143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6348" y="542615"/>
            <a:ext cx="8792494" cy="6287850"/>
            <a:chOff x="79" y="342"/>
            <a:chExt cx="5539" cy="3961"/>
          </a:xfrm>
        </p:grpSpPr>
        <p:sp>
          <p:nvSpPr>
            <p:cNvPr id="6" name="McK Measure" hidden="1"/>
            <p:cNvSpPr txBox="1">
              <a:spLocks noChangeArrowheads="1"/>
            </p:cNvSpPr>
            <p:nvPr userDrawn="1"/>
          </p:nvSpPr>
          <p:spPr bwMode="gray">
            <a:xfrm>
              <a:off x="79" y="342"/>
              <a:ext cx="5539"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52488" eaLnBrk="0" hangingPunct="0">
                <a:defRPr sz="2400">
                  <a:solidFill>
                    <a:schemeClr val="tx1"/>
                  </a:solidFill>
                  <a:latin typeface="Arial" charset="0"/>
                </a:defRPr>
              </a:lvl1pPr>
              <a:lvl2pPr marL="742950" indent="-285750" defTabSz="852488" eaLnBrk="0" hangingPunct="0">
                <a:defRPr sz="2400">
                  <a:solidFill>
                    <a:schemeClr val="tx1"/>
                  </a:solidFill>
                  <a:latin typeface="Arial" charset="0"/>
                </a:defRPr>
              </a:lvl2pPr>
              <a:lvl3pPr marL="1143000" indent="-228600" defTabSz="852488" eaLnBrk="0" hangingPunct="0">
                <a:defRPr sz="2400">
                  <a:solidFill>
                    <a:schemeClr val="tx1"/>
                  </a:solidFill>
                  <a:latin typeface="Arial" charset="0"/>
                </a:defRPr>
              </a:lvl3pPr>
              <a:lvl4pPr marL="1600200" indent="-228600" defTabSz="852488" eaLnBrk="0" hangingPunct="0">
                <a:defRPr sz="2400">
                  <a:solidFill>
                    <a:schemeClr val="tx1"/>
                  </a:solidFill>
                  <a:latin typeface="Arial" charset="0"/>
                </a:defRPr>
              </a:lvl4pPr>
              <a:lvl5pPr marL="2057400" indent="-228600" defTabSz="852488" eaLnBrk="0" hangingPunct="0">
                <a:defRPr sz="2400">
                  <a:solidFill>
                    <a:schemeClr val="tx1"/>
                  </a:solidFill>
                  <a:latin typeface="Arial" charset="0"/>
                </a:defRPr>
              </a:lvl5pPr>
              <a:lvl6pPr marL="2514600" indent="-228600" defTabSz="852488" eaLnBrk="0" fontAlgn="base" hangingPunct="0">
                <a:spcBef>
                  <a:spcPct val="0"/>
                </a:spcBef>
                <a:spcAft>
                  <a:spcPct val="0"/>
                </a:spcAft>
                <a:defRPr sz="2400">
                  <a:solidFill>
                    <a:schemeClr val="tx1"/>
                  </a:solidFill>
                  <a:latin typeface="Arial" charset="0"/>
                </a:defRPr>
              </a:lvl6pPr>
              <a:lvl7pPr marL="2971800" indent="-228600" defTabSz="852488" eaLnBrk="0" fontAlgn="base" hangingPunct="0">
                <a:spcBef>
                  <a:spcPct val="0"/>
                </a:spcBef>
                <a:spcAft>
                  <a:spcPct val="0"/>
                </a:spcAft>
                <a:defRPr sz="2400">
                  <a:solidFill>
                    <a:schemeClr val="tx1"/>
                  </a:solidFill>
                  <a:latin typeface="Arial" charset="0"/>
                </a:defRPr>
              </a:lvl7pPr>
              <a:lvl8pPr marL="3429000" indent="-228600" defTabSz="852488" eaLnBrk="0" fontAlgn="base" hangingPunct="0">
                <a:spcBef>
                  <a:spcPct val="0"/>
                </a:spcBef>
                <a:spcAft>
                  <a:spcPct val="0"/>
                </a:spcAft>
                <a:defRPr sz="2400">
                  <a:solidFill>
                    <a:schemeClr val="tx1"/>
                  </a:solidFill>
                  <a:latin typeface="Arial" charset="0"/>
                </a:defRPr>
              </a:lvl8pPr>
              <a:lvl9pPr marL="3886200" indent="-228600" defTabSz="852488" eaLnBrk="0" fontAlgn="base" hangingPunct="0">
                <a:spcBef>
                  <a:spcPct val="0"/>
                </a:spcBef>
                <a:spcAft>
                  <a:spcPct val="0"/>
                </a:spcAft>
                <a:defRPr sz="2400">
                  <a:solidFill>
                    <a:schemeClr val="tx1"/>
                  </a:solidFill>
                  <a:latin typeface="Arial" charset="0"/>
                </a:defRPr>
              </a:lvl9pPr>
            </a:lstStyle>
            <a:p>
              <a:pPr eaLnBrk="1" hangingPunct="1">
                <a:defRPr/>
              </a:pPr>
              <a:r>
                <a:rPr lang="en-GB" sz="1500" dirty="0" smtClean="0">
                  <a:solidFill>
                    <a:srgbClr val="000000"/>
                  </a:solidFill>
                  <a:cs typeface="Arial" pitchFamily="34" charset="0"/>
                </a:rPr>
                <a:t>Unit of measure</a:t>
              </a:r>
            </a:p>
          </p:txBody>
        </p:sp>
        <p:sp>
          <p:nvSpPr>
            <p:cNvPr id="8" name="McK Footnote" hidden="1"/>
            <p:cNvSpPr txBox="1">
              <a:spLocks noChangeArrowheads="1"/>
            </p:cNvSpPr>
            <p:nvPr userDrawn="1"/>
          </p:nvSpPr>
          <p:spPr bwMode="gray">
            <a:xfrm>
              <a:off x="81" y="4064"/>
              <a:ext cx="5249"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47688" indent="-547688" defTabSz="852488" eaLnBrk="0" hangingPunct="0">
                <a:tabLst>
                  <a:tab pos="508000" algn="r"/>
                </a:tabLst>
                <a:defRPr sz="2400">
                  <a:solidFill>
                    <a:schemeClr val="tx1"/>
                  </a:solidFill>
                  <a:latin typeface="Arial" charset="0"/>
                </a:defRPr>
              </a:lvl1pPr>
              <a:lvl2pPr marL="742950" indent="-285750" defTabSz="852488" eaLnBrk="0" hangingPunct="0">
                <a:tabLst>
                  <a:tab pos="508000" algn="r"/>
                </a:tabLst>
                <a:defRPr sz="2400">
                  <a:solidFill>
                    <a:schemeClr val="tx1"/>
                  </a:solidFill>
                  <a:latin typeface="Arial" charset="0"/>
                </a:defRPr>
              </a:lvl2pPr>
              <a:lvl3pPr marL="1143000" indent="-228600" defTabSz="852488" eaLnBrk="0" hangingPunct="0">
                <a:tabLst>
                  <a:tab pos="508000" algn="r"/>
                </a:tabLst>
                <a:defRPr sz="2400">
                  <a:solidFill>
                    <a:schemeClr val="tx1"/>
                  </a:solidFill>
                  <a:latin typeface="Arial" charset="0"/>
                </a:defRPr>
              </a:lvl3pPr>
              <a:lvl4pPr marL="1600200" indent="-228600" defTabSz="852488" eaLnBrk="0" hangingPunct="0">
                <a:tabLst>
                  <a:tab pos="508000" algn="r"/>
                </a:tabLst>
                <a:defRPr sz="2400">
                  <a:solidFill>
                    <a:schemeClr val="tx1"/>
                  </a:solidFill>
                  <a:latin typeface="Arial" charset="0"/>
                </a:defRPr>
              </a:lvl4pPr>
              <a:lvl5pPr marL="2057400" indent="-228600" defTabSz="852488" eaLnBrk="0" hangingPunct="0">
                <a:tabLst>
                  <a:tab pos="508000" algn="r"/>
                </a:tabLst>
                <a:defRPr sz="2400">
                  <a:solidFill>
                    <a:schemeClr val="tx1"/>
                  </a:solidFill>
                  <a:latin typeface="Arial" charset="0"/>
                </a:defRPr>
              </a:lvl5pPr>
              <a:lvl6pPr marL="2514600" indent="-228600" defTabSz="852488" eaLnBrk="0" fontAlgn="base" hangingPunct="0">
                <a:spcBef>
                  <a:spcPct val="0"/>
                </a:spcBef>
                <a:spcAft>
                  <a:spcPct val="0"/>
                </a:spcAft>
                <a:tabLst>
                  <a:tab pos="508000" algn="r"/>
                </a:tabLst>
                <a:defRPr sz="2400">
                  <a:solidFill>
                    <a:schemeClr val="tx1"/>
                  </a:solidFill>
                  <a:latin typeface="Arial" charset="0"/>
                </a:defRPr>
              </a:lvl6pPr>
              <a:lvl7pPr marL="2971800" indent="-228600" defTabSz="852488" eaLnBrk="0" fontAlgn="base" hangingPunct="0">
                <a:spcBef>
                  <a:spcPct val="0"/>
                </a:spcBef>
                <a:spcAft>
                  <a:spcPct val="0"/>
                </a:spcAft>
                <a:tabLst>
                  <a:tab pos="508000" algn="r"/>
                </a:tabLst>
                <a:defRPr sz="2400">
                  <a:solidFill>
                    <a:schemeClr val="tx1"/>
                  </a:solidFill>
                  <a:latin typeface="Arial" charset="0"/>
                </a:defRPr>
              </a:lvl7pPr>
              <a:lvl8pPr marL="3429000" indent="-228600" defTabSz="852488" eaLnBrk="0" fontAlgn="base" hangingPunct="0">
                <a:spcBef>
                  <a:spcPct val="0"/>
                </a:spcBef>
                <a:spcAft>
                  <a:spcPct val="0"/>
                </a:spcAft>
                <a:tabLst>
                  <a:tab pos="508000" algn="r"/>
                </a:tabLst>
                <a:defRPr sz="2400">
                  <a:solidFill>
                    <a:schemeClr val="tx1"/>
                  </a:solidFill>
                  <a:latin typeface="Arial" charset="0"/>
                </a:defRPr>
              </a:lvl8pPr>
              <a:lvl9pPr marL="3886200" indent="-228600" defTabSz="852488" eaLnBrk="0" fontAlgn="base" hangingPunct="0">
                <a:spcBef>
                  <a:spcPct val="0"/>
                </a:spcBef>
                <a:spcAft>
                  <a:spcPct val="0"/>
                </a:spcAft>
                <a:tabLst>
                  <a:tab pos="508000" algn="r"/>
                </a:tabLst>
                <a:defRPr sz="2400">
                  <a:solidFill>
                    <a:schemeClr val="tx1"/>
                  </a:solidFill>
                  <a:latin typeface="Arial" charset="0"/>
                </a:defRPr>
              </a:lvl9pPr>
            </a:lstStyle>
            <a:p>
              <a:pPr eaLnBrk="1" hangingPunct="1">
                <a:defRPr/>
              </a:pPr>
              <a:r>
                <a:rPr lang="en-GB" sz="1100" dirty="0" smtClean="0">
                  <a:solidFill>
                    <a:srgbClr val="000000"/>
                  </a:solidFill>
                  <a:cs typeface="Arial" pitchFamily="34" charset="0"/>
                </a:rPr>
                <a:t>	*	Footnote</a:t>
              </a:r>
            </a:p>
            <a:p>
              <a:pPr eaLnBrk="1" hangingPunct="1">
                <a:spcBef>
                  <a:spcPct val="20000"/>
                </a:spcBef>
                <a:defRPr/>
              </a:pPr>
              <a:r>
                <a:rPr lang="en-GB" sz="1100" dirty="0" smtClean="0">
                  <a:solidFill>
                    <a:srgbClr val="000000"/>
                  </a:solidFill>
                  <a:cs typeface="Arial" pitchFamily="34" charset="0"/>
                </a:rPr>
                <a:t>Source:		Source</a:t>
              </a:r>
            </a:p>
          </p:txBody>
        </p:sp>
      </p:grpSp>
      <p:graphicFrame>
        <p:nvGraphicFramePr>
          <p:cNvPr id="9" name="Rectangle 9" hidden="1"/>
          <p:cNvGraphicFramePr>
            <a:graphicFrameLocks/>
          </p:cNvGraphicFramePr>
          <p:nvPr/>
        </p:nvGraphicFramePr>
        <p:xfrm>
          <a:off x="6491" y="0"/>
          <a:ext cx="149025" cy="161974"/>
        </p:xfrm>
        <a:graphic>
          <a:graphicData uri="http://schemas.openxmlformats.org/presentationml/2006/ole">
            <mc:AlternateContent xmlns:mc="http://schemas.openxmlformats.org/markup-compatibility/2006">
              <mc:Choice xmlns:v="urn:schemas-microsoft-com:vml" Requires="v">
                <p:oleObj spid="_x0000_s90146"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491" y="0"/>
                        <a:ext cx="149025" cy="16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 Placeholder 6"/>
          <p:cNvSpPr>
            <a:spLocks noGrp="1"/>
          </p:cNvSpPr>
          <p:nvPr>
            <p:ph type="body" sz="quarter" idx="10"/>
          </p:nvPr>
        </p:nvSpPr>
        <p:spPr>
          <a:xfrm>
            <a:off x="159528" y="1255714"/>
            <a:ext cx="8799635" cy="1271814"/>
          </a:xfrm>
          <a:prstGeom prst="rect">
            <a:avLst/>
          </a:prstGeom>
        </p:spPr>
        <p:txBody>
          <a:bodyPr/>
          <a:lstStyle>
            <a:lvl1pPr>
              <a:defRPr sz="1700"/>
            </a:lvl1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Title 1"/>
          <p:cNvSpPr>
            <a:spLocks noGrp="1"/>
          </p:cNvSpPr>
          <p:nvPr>
            <p:ph type="title"/>
          </p:nvPr>
        </p:nvSpPr>
        <p:spPr>
          <a:xfrm>
            <a:off x="172922" y="503299"/>
            <a:ext cx="8853854" cy="298327"/>
          </a:xfrm>
        </p:spPr>
        <p:txBody>
          <a:bodyPr/>
          <a:lstStyle/>
          <a:p>
            <a:r>
              <a:rPr lang="en-US" noProof="0" smtClean="0"/>
              <a:t>Click to edit Master title style</a:t>
            </a:r>
            <a:endParaRPr lang="en-GB" noProof="0"/>
          </a:p>
        </p:txBody>
      </p:sp>
    </p:spTree>
    <p:extLst>
      <p:ext uri="{BB962C8B-B14F-4D97-AF65-F5344CB8AC3E}">
        <p14:creationId xmlns:p14="http://schemas.microsoft.com/office/powerpoint/2010/main" val="3273127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1170"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itle 1"/>
          <p:cNvSpPr>
            <a:spLocks noGrp="1"/>
          </p:cNvSpPr>
          <p:nvPr>
            <p:ph type="title"/>
          </p:nvPr>
        </p:nvSpPr>
        <p:spPr>
          <a:xfrm>
            <a:off x="323850" y="547750"/>
            <a:ext cx="7704534" cy="298327"/>
          </a:xfrm>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9" name="Rectangle 6"/>
          <p:cNvSpPr>
            <a:spLocks noGrp="1" noChangeArrowheads="1"/>
          </p:cNvSpPr>
          <p:nvPr>
            <p:ph type="sldNum" sz="quarter" idx="10"/>
          </p:nvPr>
        </p:nvSpPr>
        <p:spPr>
          <a:xfrm>
            <a:off x="8243376" y="116632"/>
            <a:ext cx="900631" cy="188417"/>
          </a:xfrm>
        </p:spPr>
        <p:txBody>
          <a:bodyPr/>
          <a:lstStyle>
            <a:lvl1pPr>
              <a:defRPr>
                <a:cs typeface="Arial" pitchFamily="34" charset="0"/>
              </a:defRPr>
            </a:lvl1pPr>
          </a:lstStyle>
          <a:p>
            <a:pPr>
              <a:defRPr/>
            </a:pPr>
            <a:fld id="{43626B7D-1AB5-4DA5-837F-D19D5798708C}" type="slidenum">
              <a:rPr lang="en-ZA">
                <a:solidFill>
                  <a:srgbClr val="FFFFFF"/>
                </a:solidFill>
              </a:rPr>
              <a:pPr>
                <a:defRPr/>
              </a:pPr>
              <a:t>‹#›</a:t>
            </a:fld>
            <a:endParaRPr lang="en-ZA" dirty="0">
              <a:solidFill>
                <a:srgbClr val="FFFFFF"/>
              </a:solidFill>
            </a:endParaRPr>
          </a:p>
        </p:txBody>
      </p:sp>
      <p:sp>
        <p:nvSpPr>
          <p:cNvPr id="10" name="Footer Placeholder 7"/>
          <p:cNvSpPr>
            <a:spLocks noGrp="1"/>
          </p:cNvSpPr>
          <p:nvPr>
            <p:ph type="ftr" sz="quarter" idx="11"/>
          </p:nvPr>
        </p:nvSpPr>
        <p:spPr>
          <a:xfrm>
            <a:off x="4284490" y="6427160"/>
            <a:ext cx="3600905" cy="366062"/>
          </a:xfrm>
          <a:prstGeom prst="rect">
            <a:avLst/>
          </a:prstGeom>
        </p:spPr>
        <p:txBody>
          <a:bodyPr lIns="93186" tIns="46594" rIns="93186" bIns="46594"/>
          <a:lstStyle>
            <a:lvl1pPr>
              <a:spcBef>
                <a:spcPct val="0"/>
              </a:spcBef>
              <a:defRPr sz="1000">
                <a:cs typeface="Arial" pitchFamily="34" charset="0"/>
              </a:defRPr>
            </a:lvl1pPr>
          </a:lstStyle>
          <a:p>
            <a:pPr defTabSz="913335">
              <a:defRPr/>
            </a:pPr>
            <a:endParaRPr lang="en-ZA" dirty="0">
              <a:solidFill>
                <a:srgbClr val="000000"/>
              </a:solidFill>
              <a:latin typeface="Arial"/>
            </a:endParaRPr>
          </a:p>
        </p:txBody>
      </p:sp>
    </p:spTree>
    <p:extLst>
      <p:ext uri="{BB962C8B-B14F-4D97-AF65-F5344CB8AC3E}">
        <p14:creationId xmlns:p14="http://schemas.microsoft.com/office/powerpoint/2010/main" val="384231116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pic>
        <p:nvPicPr>
          <p:cNvPr id="3" name="Picture 9"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2194"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Title 4"/>
          <p:cNvSpPr>
            <a:spLocks noGrp="1"/>
          </p:cNvSpPr>
          <p:nvPr>
            <p:ph type="title"/>
          </p:nvPr>
        </p:nvSpPr>
        <p:spPr/>
        <p:txBody>
          <a:bodyPr/>
          <a:lstStyle/>
          <a:p>
            <a:r>
              <a:rPr lang="en-US" smtClean="0"/>
              <a:t>Click to edit Master title style</a:t>
            </a:r>
            <a:endParaRPr lang="en-ZA"/>
          </a:p>
        </p:txBody>
      </p:sp>
      <p:sp>
        <p:nvSpPr>
          <p:cNvPr id="9" name="Rectangle 6"/>
          <p:cNvSpPr>
            <a:spLocks noGrp="1" noChangeArrowheads="1"/>
          </p:cNvSpPr>
          <p:nvPr>
            <p:ph type="sldNum" sz="quarter" idx="10"/>
          </p:nvPr>
        </p:nvSpPr>
        <p:spPr/>
        <p:txBody>
          <a:bodyPr/>
          <a:lstStyle>
            <a:lvl1pPr>
              <a:defRPr>
                <a:cs typeface="Arial" pitchFamily="34" charset="0"/>
              </a:defRPr>
            </a:lvl1pPr>
          </a:lstStyle>
          <a:p>
            <a:pPr>
              <a:defRPr/>
            </a:pPr>
            <a:fld id="{DFACFDCB-9CC4-498F-B357-197682DA7E61}" type="slidenum">
              <a:rPr lang="en-ZA">
                <a:solidFill>
                  <a:srgbClr val="FFFFFF"/>
                </a:solidFill>
              </a:rPr>
              <a:pPr>
                <a:defRPr/>
              </a:pPr>
              <a:t>‹#›</a:t>
            </a:fld>
            <a:endParaRPr lang="en-ZA" dirty="0">
              <a:solidFill>
                <a:srgbClr val="FFFFFF"/>
              </a:solidFill>
            </a:endParaRPr>
          </a:p>
        </p:txBody>
      </p:sp>
      <p:sp>
        <p:nvSpPr>
          <p:cNvPr id="10" name="Footer Placeholder 1"/>
          <p:cNvSpPr>
            <a:spLocks noGrp="1"/>
          </p:cNvSpPr>
          <p:nvPr>
            <p:ph type="ftr" sz="quarter" idx="11"/>
          </p:nvPr>
        </p:nvSpPr>
        <p:spPr>
          <a:xfrm>
            <a:off x="4284490" y="6427160"/>
            <a:ext cx="3600905" cy="366062"/>
          </a:xfrm>
          <a:prstGeom prst="rect">
            <a:avLst/>
          </a:prstGeom>
        </p:spPr>
        <p:txBody>
          <a:bodyPr lIns="93186" tIns="46594" rIns="93186" bIns="46594"/>
          <a:lstStyle>
            <a:lvl1pPr>
              <a:spcBef>
                <a:spcPct val="0"/>
              </a:spcBef>
              <a:defRPr>
                <a:cs typeface="Arial" pitchFamily="34" charset="0"/>
              </a:defRPr>
            </a:lvl1pPr>
          </a:lstStyle>
          <a:p>
            <a:pPr defTabSz="913335">
              <a:defRPr/>
            </a:pPr>
            <a:endParaRPr lang="en-ZA" sz="2400" dirty="0">
              <a:solidFill>
                <a:srgbClr val="000000"/>
              </a:solidFill>
              <a:latin typeface="Arial"/>
            </a:endParaRPr>
          </a:p>
        </p:txBody>
      </p:sp>
    </p:spTree>
    <p:extLst>
      <p:ext uri="{BB962C8B-B14F-4D97-AF65-F5344CB8AC3E}">
        <p14:creationId xmlns:p14="http://schemas.microsoft.com/office/powerpoint/2010/main" val="19586127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3218"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itle 1"/>
          <p:cNvSpPr>
            <a:spLocks noGrp="1"/>
          </p:cNvSpPr>
          <p:nvPr>
            <p:ph type="title"/>
          </p:nvPr>
        </p:nvSpPr>
        <p:spPr>
          <a:xfrm>
            <a:off x="323850" y="547750"/>
            <a:ext cx="7704534" cy="298327"/>
          </a:xfrm>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9" name="Rectangle 6"/>
          <p:cNvSpPr>
            <a:spLocks noGrp="1" noChangeArrowheads="1"/>
          </p:cNvSpPr>
          <p:nvPr>
            <p:ph type="sldNum" sz="quarter" idx="10"/>
          </p:nvPr>
        </p:nvSpPr>
        <p:spPr>
          <a:xfrm>
            <a:off x="8243376" y="116632"/>
            <a:ext cx="900631" cy="188417"/>
          </a:xfrm>
        </p:spPr>
        <p:txBody>
          <a:bodyPr/>
          <a:lstStyle>
            <a:lvl1pPr>
              <a:defRPr>
                <a:solidFill>
                  <a:srgbClr val="FFFFFF"/>
                </a:solidFill>
              </a:defRPr>
            </a:lvl1pPr>
          </a:lstStyle>
          <a:p>
            <a:pPr>
              <a:defRPr/>
            </a:pPr>
            <a:fld id="{0A5703DB-34A1-41A6-A5EA-FDD92A55360E}" type="slidenum">
              <a:rPr lang="en-ZA"/>
              <a:pPr>
                <a:defRPr/>
              </a:pPr>
              <a:t>‹#›</a:t>
            </a:fld>
            <a:endParaRPr lang="en-ZA" dirty="0"/>
          </a:p>
        </p:txBody>
      </p:sp>
      <p:sp>
        <p:nvSpPr>
          <p:cNvPr id="10" name="Footer Placeholder 7"/>
          <p:cNvSpPr>
            <a:spLocks noGrp="1"/>
          </p:cNvSpPr>
          <p:nvPr>
            <p:ph type="ftr" sz="quarter" idx="11"/>
          </p:nvPr>
        </p:nvSpPr>
        <p:spPr>
          <a:xfrm>
            <a:off x="4284490" y="6427160"/>
            <a:ext cx="3600905" cy="366062"/>
          </a:xfrm>
          <a:prstGeom prst="rect">
            <a:avLst/>
          </a:prstGeom>
        </p:spPr>
        <p:txBody>
          <a:bodyPr lIns="93186" tIns="46594" rIns="93186" bIns="46594"/>
          <a:lstStyle>
            <a:lvl1pPr>
              <a:defRPr sz="1000">
                <a:solidFill>
                  <a:srgbClr val="000000">
                    <a:tint val="75000"/>
                  </a:srgbClr>
                </a:solidFill>
              </a:defRPr>
            </a:lvl1pPr>
          </a:lstStyle>
          <a:p>
            <a:pPr defTabSz="913335">
              <a:defRPr/>
            </a:pPr>
            <a:r>
              <a:rPr lang="en-ZA" dirty="0" smtClean="0">
                <a:latin typeface="Arial"/>
                <a:cs typeface="Arial" pitchFamily="34" charset="0"/>
              </a:rPr>
              <a:t>SARS 21/2013 Network Carrier and Infrastructure Services- Briefing Session</a:t>
            </a:r>
            <a:endParaRPr lang="en-ZA" dirty="0">
              <a:latin typeface="Arial"/>
              <a:cs typeface="Arial" pitchFamily="34" charset="0"/>
            </a:endParaRPr>
          </a:p>
        </p:txBody>
      </p:sp>
    </p:spTree>
    <p:extLst>
      <p:ext uri="{BB962C8B-B14F-4D97-AF65-F5344CB8AC3E}">
        <p14:creationId xmlns:p14="http://schemas.microsoft.com/office/powerpoint/2010/main" val="15867650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3"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McK Slide Elements"/>
          <p:cNvGrpSpPr>
            <a:grpSpLocks/>
          </p:cNvGrpSpPr>
          <p:nvPr/>
        </p:nvGrpSpPr>
        <p:grpSpPr bwMode="auto">
          <a:xfrm>
            <a:off x="127968" y="553964"/>
            <a:ext cx="8972296" cy="6412571"/>
            <a:chOff x="77" y="335"/>
            <a:chExt cx="5429" cy="3880"/>
          </a:xfrm>
        </p:grpSpPr>
        <p:sp>
          <p:nvSpPr>
            <p:cNvPr id="5"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6"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7"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4242"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ZA"/>
          </a:p>
        </p:txBody>
      </p:sp>
      <p:sp>
        <p:nvSpPr>
          <p:cNvPr id="8" name="Slide Number Placeholder 2"/>
          <p:cNvSpPr>
            <a:spLocks noGrp="1"/>
          </p:cNvSpPr>
          <p:nvPr>
            <p:ph type="sldNum" sz="quarter" idx="10"/>
          </p:nvPr>
        </p:nvSpPr>
        <p:spPr/>
        <p:txBody>
          <a:bodyPr/>
          <a:lstStyle>
            <a:lvl1pPr>
              <a:defRPr>
                <a:solidFill>
                  <a:srgbClr val="FFFFFF"/>
                </a:solidFill>
              </a:defRPr>
            </a:lvl1pPr>
          </a:lstStyle>
          <a:p>
            <a:pPr>
              <a:defRPr/>
            </a:pPr>
            <a:fld id="{A01DAB76-A024-48A3-8CFE-75232A715A0E}" type="slidenum">
              <a:rPr lang="en-ZA"/>
              <a:pPr>
                <a:defRPr/>
              </a:pPr>
              <a:t>‹#›</a:t>
            </a:fld>
            <a:endParaRPr lang="en-ZA" dirty="0"/>
          </a:p>
        </p:txBody>
      </p:sp>
      <p:sp>
        <p:nvSpPr>
          <p:cNvPr id="9" name="Footer Placeholder 3"/>
          <p:cNvSpPr>
            <a:spLocks noGrp="1"/>
          </p:cNvSpPr>
          <p:nvPr>
            <p:ph type="ftr" sz="quarter" idx="11"/>
          </p:nvPr>
        </p:nvSpPr>
        <p:spPr>
          <a:xfrm>
            <a:off x="4284490" y="6427160"/>
            <a:ext cx="3600905" cy="366062"/>
          </a:xfrm>
          <a:prstGeom prst="rect">
            <a:avLst/>
          </a:prstGeom>
        </p:spPr>
        <p:txBody>
          <a:bodyPr lIns="93186" tIns="46594" rIns="93186" bIns="46594"/>
          <a:lstStyle>
            <a:lvl1pPr>
              <a:defRPr>
                <a:solidFill>
                  <a:srgbClr val="000000">
                    <a:tint val="75000"/>
                  </a:srgbClr>
                </a:solidFill>
              </a:defRPr>
            </a:lvl1pPr>
          </a:lstStyle>
          <a:p>
            <a:pPr defTabSz="913335">
              <a:defRPr/>
            </a:pPr>
            <a:r>
              <a:rPr lang="en-ZA" sz="2400" dirty="0" smtClean="0">
                <a:latin typeface="Arial"/>
                <a:cs typeface="Arial" pitchFamily="34" charset="0"/>
              </a:rPr>
              <a:t>SARS 02/2013 Network Carrier and Infrastructure Services- Briefing Session</a:t>
            </a:r>
            <a:endParaRPr lang="en-ZA" sz="2400" dirty="0">
              <a:latin typeface="Arial"/>
              <a:cs typeface="Arial" pitchFamily="34" charset="0"/>
            </a:endParaRPr>
          </a:p>
        </p:txBody>
      </p:sp>
    </p:spTree>
    <p:extLst>
      <p:ext uri="{BB962C8B-B14F-4D97-AF65-F5344CB8AC3E}">
        <p14:creationId xmlns:p14="http://schemas.microsoft.com/office/powerpoint/2010/main" val="4026269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pPr>
                <a:defRPr/>
              </a:pPr>
              <a:t>‹#›</a:t>
            </a:fld>
            <a:endParaRPr lang="en-ZA"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2_Blank">
    <p:spTree>
      <p:nvGrpSpPr>
        <p:cNvPr id="1" name=""/>
        <p:cNvGrpSpPr/>
        <p:nvPr/>
      </p:nvGrpSpPr>
      <p:grpSpPr>
        <a:xfrm>
          <a:off x="0" y="0"/>
          <a:ext cx="0" cy="0"/>
          <a:chOff x="0" y="0"/>
          <a:chExt cx="0" cy="0"/>
        </a:xfrm>
      </p:grpSpPr>
      <p:pic>
        <p:nvPicPr>
          <p:cNvPr id="3"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5266"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Title 4"/>
          <p:cNvSpPr>
            <a:spLocks noGrp="1"/>
          </p:cNvSpPr>
          <p:nvPr>
            <p:ph type="title"/>
          </p:nvPr>
        </p:nvSpPr>
        <p:spPr/>
        <p:txBody>
          <a:bodyPr/>
          <a:lstStyle/>
          <a:p>
            <a:r>
              <a:rPr lang="en-US" smtClean="0"/>
              <a:t>Click to edit Master title style</a:t>
            </a:r>
            <a:endParaRPr lang="en-ZA"/>
          </a:p>
        </p:txBody>
      </p:sp>
      <p:sp>
        <p:nvSpPr>
          <p:cNvPr id="9" name="Rectangle 6"/>
          <p:cNvSpPr>
            <a:spLocks noGrp="1" noChangeArrowheads="1"/>
          </p:cNvSpPr>
          <p:nvPr>
            <p:ph type="sldNum" sz="quarter" idx="10"/>
          </p:nvPr>
        </p:nvSpPr>
        <p:spPr/>
        <p:txBody>
          <a:bodyPr/>
          <a:lstStyle>
            <a:lvl1pPr>
              <a:defRPr>
                <a:solidFill>
                  <a:srgbClr val="FFFFFF"/>
                </a:solidFill>
              </a:defRPr>
            </a:lvl1pPr>
          </a:lstStyle>
          <a:p>
            <a:pPr>
              <a:defRPr/>
            </a:pPr>
            <a:fld id="{56CE93EE-2F23-4A95-8FC8-74624CB2E562}" type="slidenum">
              <a:rPr lang="en-ZA"/>
              <a:pPr>
                <a:defRPr/>
              </a:pPr>
              <a:t>‹#›</a:t>
            </a:fld>
            <a:endParaRPr lang="en-ZA" dirty="0"/>
          </a:p>
        </p:txBody>
      </p:sp>
      <p:sp>
        <p:nvSpPr>
          <p:cNvPr id="10" name="Footer Placeholder 1"/>
          <p:cNvSpPr>
            <a:spLocks noGrp="1"/>
          </p:cNvSpPr>
          <p:nvPr>
            <p:ph type="ftr" sz="quarter" idx="11"/>
          </p:nvPr>
        </p:nvSpPr>
        <p:spPr>
          <a:xfrm>
            <a:off x="4284490" y="6427160"/>
            <a:ext cx="3600905" cy="366062"/>
          </a:xfrm>
          <a:prstGeom prst="rect">
            <a:avLst/>
          </a:prstGeom>
        </p:spPr>
        <p:txBody>
          <a:bodyPr lIns="93186" tIns="46594" rIns="93186" bIns="46594"/>
          <a:lstStyle>
            <a:lvl1pPr>
              <a:defRPr>
                <a:solidFill>
                  <a:srgbClr val="000000">
                    <a:tint val="75000"/>
                  </a:srgbClr>
                </a:solidFill>
              </a:defRPr>
            </a:lvl1pPr>
          </a:lstStyle>
          <a:p>
            <a:pPr defTabSz="913335">
              <a:defRPr/>
            </a:pPr>
            <a:r>
              <a:rPr lang="en-ZA" sz="2400" dirty="0" smtClean="0">
                <a:latin typeface="Arial"/>
                <a:cs typeface="Arial" pitchFamily="34" charset="0"/>
              </a:rPr>
              <a:t>SARS 02/2013 Network Carrier and Infrastructure Services- Briefing Session</a:t>
            </a:r>
            <a:endParaRPr lang="en-ZA" sz="2400" dirty="0">
              <a:latin typeface="Arial"/>
              <a:cs typeface="Arial" pitchFamily="34" charset="0"/>
            </a:endParaRPr>
          </a:p>
        </p:txBody>
      </p:sp>
    </p:spTree>
    <p:extLst>
      <p:ext uri="{BB962C8B-B14F-4D97-AF65-F5344CB8AC3E}">
        <p14:creationId xmlns:p14="http://schemas.microsoft.com/office/powerpoint/2010/main" val="1477521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pPr>
                <a:defRPr/>
              </a:pPr>
              <a:t>‹#›</a:t>
            </a:fld>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pPr>
                <a:defRPr/>
              </a:pPr>
              <a:t>‹#›</a:t>
            </a:fld>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pPr>
                <a:defRPr/>
              </a:pPr>
              <a:t>‹#›</a:t>
            </a:fld>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3.vml"/><Relationship Id="rId18" Type="http://schemas.openxmlformats.org/officeDocument/2006/relationships/oleObject" Target="../embeddings/oleObject3.bin"/><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3.jpeg"/><Relationship Id="rId2" Type="http://schemas.openxmlformats.org/officeDocument/2006/relationships/slideLayout" Target="../slideLayouts/slideLayout13.xml"/><Relationship Id="rId16" Type="http://schemas.openxmlformats.org/officeDocument/2006/relationships/tags" Target="../tags/tag6.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5.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vmlDrawing" Target="../drawings/vmlDrawing4.v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oleObject" Target="../embeddings/oleObject4.bin"/><Relationship Id="rId2" Type="http://schemas.openxmlformats.org/officeDocument/2006/relationships/slideLayout" Target="../slideLayouts/slideLayout24.xml"/><Relationship Id="rId16" Type="http://schemas.openxmlformats.org/officeDocument/2006/relationships/image" Target="../media/image1.jpe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ags" Target="../tags/tag8.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ags" Target="../tags/tag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theme" Target="../theme/theme4.xml"/><Relationship Id="rId26" Type="http://schemas.openxmlformats.org/officeDocument/2006/relationships/oleObject" Target="../embeddings/oleObject6.bin"/><Relationship Id="rId3" Type="http://schemas.openxmlformats.org/officeDocument/2006/relationships/slideLayout" Target="../slideLayouts/slideLayout36.xml"/><Relationship Id="rId21" Type="http://schemas.openxmlformats.org/officeDocument/2006/relationships/tags" Target="../tags/tag11.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5" Type="http://schemas.openxmlformats.org/officeDocument/2006/relationships/image" Target="../media/image4.jpeg"/><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tags" Target="../tags/tag10.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24" Type="http://schemas.openxmlformats.org/officeDocument/2006/relationships/tags" Target="../tags/tag1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tags" Target="../tags/tag13.xml"/><Relationship Id="rId10" Type="http://schemas.openxmlformats.org/officeDocument/2006/relationships/slideLayout" Target="../slideLayouts/slideLayout43.xml"/><Relationship Id="rId19" Type="http://schemas.openxmlformats.org/officeDocument/2006/relationships/vmlDrawing" Target="../drawings/vmlDrawing6.v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tags" Target="../tags/tag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latin typeface="+mn-lt"/>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mn-lt"/>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mn-lt"/>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pPr>
                <a:defRPr/>
              </a:pPr>
              <a:t>‹#›</a:t>
            </a:fld>
            <a:endParaRPr lang="en-ZA" dirty="0"/>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596" r:id="rId17" imgW="0" imgH="0" progId="">
                  <p:embed/>
                </p:oleObj>
              </mc:Choice>
              <mc:Fallback>
                <p:oleObj r:id="rId17" imgW="0" imgH="0" progId="">
                  <p:embed/>
                  <p:pic>
                    <p:nvPicPr>
                      <p:cNvPr id="0" name="Rectangle 34"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8" name="Picture 2" descr="capa-1 copy"/>
          <p:cNvPicPr>
            <a:picLocks noChangeAspect="1" noChangeArrowheads="1"/>
          </p:cNvPicPr>
          <p:nvPr/>
        </p:nvPicPr>
        <p:blipFill>
          <a:blip r:embed="rId17"/>
          <a:srcRect/>
          <a:stretch>
            <a:fillRect/>
          </a:stretch>
        </p:blipFill>
        <p:spPr bwMode="auto">
          <a:xfrm>
            <a:off x="0" y="0"/>
            <a:ext cx="9144000" cy="6858000"/>
          </a:xfrm>
          <a:prstGeom prst="rect">
            <a:avLst/>
          </a:prstGeom>
          <a:noFill/>
          <a:ln w="9525">
            <a:noFill/>
            <a:miter lim="800000"/>
            <a:headEnd/>
            <a:tailEnd/>
          </a:ln>
        </p:spPr>
      </p:pic>
      <p:graphicFrame>
        <p:nvGraphicFramePr>
          <p:cNvPr id="1026" name="Rectangle 3" hidden="1"/>
          <p:cNvGraphicFramePr>
            <a:graphicFrameLocks/>
          </p:cNvGraphicFramePr>
          <p:nvPr/>
        </p:nvGraphicFramePr>
        <p:xfrm>
          <a:off x="5862" y="1"/>
          <a:ext cx="149469" cy="161925"/>
        </p:xfrm>
        <a:graphic>
          <a:graphicData uri="http://schemas.openxmlformats.org/presentationml/2006/ole">
            <mc:AlternateContent xmlns:mc="http://schemas.openxmlformats.org/markup-compatibility/2006">
              <mc:Choice xmlns:v="urn:schemas-microsoft-com:vml" Requires="v">
                <p:oleObj spid="_x0000_s72895" r:id="rId18" imgW="0" imgH="0" progId="">
                  <p:embed/>
                </p:oleObj>
              </mc:Choice>
              <mc:Fallback>
                <p:oleObj r:id="rId18"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5862" y="1"/>
                        <a:ext cx="149469"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29" name="McK Title Elements"/>
          <p:cNvGrpSpPr>
            <a:grpSpLocks/>
          </p:cNvGrpSpPr>
          <p:nvPr/>
        </p:nvGrpSpPr>
        <p:grpSpPr bwMode="auto">
          <a:xfrm>
            <a:off x="2693377" y="2182813"/>
            <a:ext cx="5130312" cy="4602162"/>
            <a:chOff x="1663" y="1348"/>
            <a:chExt cx="3167" cy="2841"/>
          </a:xfrm>
        </p:grpSpPr>
        <p:sp>
          <p:nvSpPr>
            <p:cNvPr id="13"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CONFIDENTIAL</a:t>
              </a:r>
            </a:p>
          </p:txBody>
        </p:sp>
        <p:sp>
          <p:nvSpPr>
            <p:cNvPr id="14" name="McK Document" hidden="1"/>
            <p:cNvSpPr txBox="1">
              <a:spLocks noChangeArrowheads="1"/>
            </p:cNvSpPr>
            <p:nvPr/>
          </p:nvSpPr>
          <p:spPr bwMode="gray">
            <a:xfrm>
              <a:off x="1663" y="3038"/>
              <a:ext cx="3167" cy="133"/>
            </a:xfrm>
            <a:prstGeom prst="rect">
              <a:avLst/>
            </a:prstGeom>
            <a:noFill/>
            <a:ln w="9525">
              <a:noFill/>
              <a:miter lim="800000"/>
              <a:headEnd/>
              <a:tailEnd/>
            </a:ln>
            <a:effectLst/>
          </p:spPr>
          <p:txBody>
            <a:bodyPr lIns="0" tIns="0" rIns="0" bIns="0" anchor="b">
              <a:spAutoFit/>
            </a:bodyPr>
            <a:lstStyle/>
            <a:p>
              <a:pPr defTabSz="933450">
                <a:defRPr/>
              </a:pPr>
              <a:r>
                <a:rPr lang="en-GB" sz="1400" dirty="0">
                  <a:solidFill>
                    <a:srgbClr val="000000"/>
                  </a:solidFill>
                  <a:latin typeface="Arial"/>
                </a:rPr>
                <a:t>Document</a:t>
              </a:r>
            </a:p>
          </p:txBody>
        </p:sp>
        <p:sp>
          <p:nvSpPr>
            <p:cNvPr id="15"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Date</a:t>
              </a:r>
            </a:p>
          </p:txBody>
        </p:sp>
        <p:sp>
          <p:nvSpPr>
            <p:cNvPr id="16" name="McK Disclaimer" hidden="1"/>
            <p:cNvSpPr>
              <a:spLocks noChangeArrowheads="1"/>
            </p:cNvSpPr>
            <p:nvPr>
              <p:custDataLst>
                <p:tags r:id="rId16"/>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0738" eaLnBrk="0" hangingPunct="0">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7" name="Working Draft Text" hidden="1"/>
          <p:cNvSpPr>
            <a:spLocks noChangeArrowheads="1"/>
          </p:cNvSpPr>
          <p:nvPr/>
        </p:nvSpPr>
        <p:spPr bwMode="gray">
          <a:xfrm>
            <a:off x="414705" y="504825"/>
            <a:ext cx="3109546" cy="276999"/>
          </a:xfrm>
          <a:prstGeom prst="rect">
            <a:avLst/>
          </a:prstGeom>
          <a:noFill/>
          <a:ln w="9525">
            <a:noFill/>
            <a:miter lim="800000"/>
            <a:headEnd/>
            <a:tailEnd/>
          </a:ln>
          <a:effectLst/>
        </p:spPr>
        <p:txBody>
          <a:bodyPr lIns="0" tIns="0" rIns="0" bIns="0">
            <a:spAutoFit/>
          </a:bodyPr>
          <a:lstStyle/>
          <a:p>
            <a:pPr defTabSz="912813">
              <a:defRPr/>
            </a:pPr>
            <a:r>
              <a:rPr lang="en-US" dirty="0">
                <a:solidFill>
                  <a:srgbClr val="000000"/>
                </a:solidFill>
                <a:latin typeface="Arial"/>
              </a:rPr>
              <a:t>Working Draft    </a:t>
            </a:r>
          </a:p>
        </p:txBody>
      </p:sp>
      <p:sp>
        <p:nvSpPr>
          <p:cNvPr id="18" name="Working Draft" hidden="1"/>
          <p:cNvSpPr txBox="1">
            <a:spLocks noChangeArrowheads="1"/>
          </p:cNvSpPr>
          <p:nvPr/>
        </p:nvSpPr>
        <p:spPr bwMode="gray">
          <a:xfrm>
            <a:off x="414704" y="749301"/>
            <a:ext cx="4043479" cy="184666"/>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Last Modified 09/20/2007 10:49:20 AM India Standard Time</a:t>
            </a:r>
          </a:p>
        </p:txBody>
      </p:sp>
      <p:sp>
        <p:nvSpPr>
          <p:cNvPr id="19" name="Printed" hidden="1"/>
          <p:cNvSpPr txBox="1">
            <a:spLocks noChangeArrowheads="1"/>
          </p:cNvSpPr>
          <p:nvPr/>
        </p:nvSpPr>
        <p:spPr bwMode="gray">
          <a:xfrm>
            <a:off x="414705" y="971551"/>
            <a:ext cx="3905250" cy="187325"/>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Printed 06/08/2007 18:26:04 South Africa Standard Time</a:t>
            </a:r>
          </a:p>
        </p:txBody>
      </p:sp>
      <p:sp>
        <p:nvSpPr>
          <p:cNvPr id="1033" name="Rectangle 3"/>
          <p:cNvSpPr>
            <a:spLocks noGrp="1" noChangeArrowheads="1"/>
          </p:cNvSpPr>
          <p:nvPr>
            <p:ph type="title"/>
            <p:custDataLst>
              <p:tags r:id="rId14"/>
            </p:custDataLst>
          </p:nvPr>
        </p:nvSpPr>
        <p:spPr bwMode="gray">
          <a:xfrm>
            <a:off x="121628" y="164586"/>
            <a:ext cx="8793773" cy="369332"/>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smtClean="0"/>
              <a:t>Click to edit Master title style</a:t>
            </a:r>
          </a:p>
        </p:txBody>
      </p:sp>
      <p:sp>
        <p:nvSpPr>
          <p:cNvPr id="1034" name="Rectangle 4"/>
          <p:cNvSpPr>
            <a:spLocks noGrp="1" noChangeArrowheads="1"/>
          </p:cNvSpPr>
          <p:nvPr>
            <p:ph type="body" idx="1"/>
            <p:custDataLst>
              <p:tags r:id="rId15"/>
            </p:custDataLst>
          </p:nvPr>
        </p:nvSpPr>
        <p:spPr bwMode="gray">
          <a:xfrm>
            <a:off x="126023" y="1298575"/>
            <a:ext cx="8792308" cy="163121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extLst>
      <p:ext uri="{BB962C8B-B14F-4D97-AF65-F5344CB8AC3E}">
        <p14:creationId xmlns:p14="http://schemas.microsoft.com/office/powerpoint/2010/main" val="308089933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iming>
    <p:tnLst>
      <p:par>
        <p:cTn id="1" dur="indefinite" restart="never" nodeType="tmRoot"/>
      </p:par>
    </p:tnLst>
  </p:timing>
  <p:hf hdr="0" ftr="0" dt="0"/>
  <p:txStyles>
    <p:titleStyle>
      <a:lvl1pPr algn="l" defTabSz="912813" rtl="0" eaLnBrk="0" fontAlgn="base" hangingPunct="0">
        <a:spcBef>
          <a:spcPct val="0"/>
        </a:spcBef>
        <a:spcAft>
          <a:spcPct val="0"/>
        </a:spcAft>
        <a:defRPr sz="2400" b="1">
          <a:solidFill>
            <a:schemeClr val="bg1"/>
          </a:solidFill>
          <a:latin typeface="+mj-lt"/>
          <a:ea typeface="+mj-ea"/>
          <a:cs typeface="+mj-cs"/>
        </a:defRPr>
      </a:lvl1pPr>
      <a:lvl2pPr algn="l" defTabSz="912813" rtl="0" eaLnBrk="0" fontAlgn="base" hangingPunct="0">
        <a:spcBef>
          <a:spcPct val="0"/>
        </a:spcBef>
        <a:spcAft>
          <a:spcPct val="0"/>
        </a:spcAft>
        <a:defRPr sz="2400" b="1">
          <a:solidFill>
            <a:schemeClr val="bg1"/>
          </a:solidFill>
          <a:latin typeface="Arial Rounded MT Bold" pitchFamily="34" charset="0"/>
        </a:defRPr>
      </a:lvl2pPr>
      <a:lvl3pPr algn="l" defTabSz="912813" rtl="0" eaLnBrk="0" fontAlgn="base" hangingPunct="0">
        <a:spcBef>
          <a:spcPct val="0"/>
        </a:spcBef>
        <a:spcAft>
          <a:spcPct val="0"/>
        </a:spcAft>
        <a:defRPr sz="2400" b="1">
          <a:solidFill>
            <a:schemeClr val="bg1"/>
          </a:solidFill>
          <a:latin typeface="Arial Rounded MT Bold" pitchFamily="34" charset="0"/>
        </a:defRPr>
      </a:lvl3pPr>
      <a:lvl4pPr algn="l" defTabSz="912813" rtl="0" eaLnBrk="0" fontAlgn="base" hangingPunct="0">
        <a:spcBef>
          <a:spcPct val="0"/>
        </a:spcBef>
        <a:spcAft>
          <a:spcPct val="0"/>
        </a:spcAft>
        <a:defRPr sz="2400" b="1">
          <a:solidFill>
            <a:schemeClr val="bg1"/>
          </a:solidFill>
          <a:latin typeface="Arial Rounded MT Bold" pitchFamily="34" charset="0"/>
        </a:defRPr>
      </a:lvl4pPr>
      <a:lvl5pPr algn="l" defTabSz="912813" rtl="0" eaLnBrk="0" fontAlgn="base" hangingPunct="0">
        <a:spcBef>
          <a:spcPct val="0"/>
        </a:spcBef>
        <a:spcAft>
          <a:spcPct val="0"/>
        </a:spcAft>
        <a:defRPr sz="2400" b="1">
          <a:solidFill>
            <a:schemeClr val="bg1"/>
          </a:solidFill>
          <a:latin typeface="Arial Rounded MT Bold" pitchFamily="34" charset="0"/>
        </a:defRPr>
      </a:lvl5pPr>
      <a:lvl6pPr marL="457200" algn="l" defTabSz="912813" rtl="0" eaLnBrk="0" fontAlgn="base" hangingPunct="0">
        <a:spcBef>
          <a:spcPct val="0"/>
        </a:spcBef>
        <a:spcAft>
          <a:spcPct val="0"/>
        </a:spcAft>
        <a:defRPr sz="2400" b="1">
          <a:solidFill>
            <a:schemeClr val="bg1"/>
          </a:solidFill>
          <a:latin typeface="Arial Rounded MT Bold" pitchFamily="34" charset="0"/>
        </a:defRPr>
      </a:lvl6pPr>
      <a:lvl7pPr marL="914400" algn="l" defTabSz="912813" rtl="0" eaLnBrk="0" fontAlgn="base" hangingPunct="0">
        <a:spcBef>
          <a:spcPct val="0"/>
        </a:spcBef>
        <a:spcAft>
          <a:spcPct val="0"/>
        </a:spcAft>
        <a:defRPr sz="2400" b="1">
          <a:solidFill>
            <a:schemeClr val="bg1"/>
          </a:solidFill>
          <a:latin typeface="Arial Rounded MT Bold" pitchFamily="34" charset="0"/>
        </a:defRPr>
      </a:lvl7pPr>
      <a:lvl8pPr marL="1371600" algn="l" defTabSz="912813" rtl="0" eaLnBrk="0" fontAlgn="base" hangingPunct="0">
        <a:spcBef>
          <a:spcPct val="0"/>
        </a:spcBef>
        <a:spcAft>
          <a:spcPct val="0"/>
        </a:spcAft>
        <a:defRPr sz="2400" b="1">
          <a:solidFill>
            <a:schemeClr val="bg1"/>
          </a:solidFill>
          <a:latin typeface="Arial Rounded MT Bold" pitchFamily="34" charset="0"/>
        </a:defRPr>
      </a:lvl8pPr>
      <a:lvl9pPr marL="1828800" algn="l" defTabSz="912813" rtl="0" eaLnBrk="0" fontAlgn="base" hangingPunct="0">
        <a:spcBef>
          <a:spcPct val="0"/>
        </a:spcBef>
        <a:spcAft>
          <a:spcPct val="0"/>
        </a:spcAft>
        <a:defRPr sz="2400" b="1">
          <a:solidFill>
            <a:schemeClr val="bg1"/>
          </a:solidFill>
          <a:latin typeface="Arial Rounded MT Bold" pitchFamily="34" charset="0"/>
        </a:defRPr>
      </a:lvl9pPr>
    </p:titleStyle>
    <p:bodyStyle>
      <a:lvl1pPr marL="342900" indent="-342900" algn="l" defTabSz="950913" rtl="0" eaLnBrk="0" fontAlgn="base" hangingPunct="0">
        <a:spcBef>
          <a:spcPct val="0"/>
        </a:spcBef>
        <a:spcAft>
          <a:spcPct val="0"/>
        </a:spcAft>
        <a:buSzPct val="120000"/>
        <a:buChar char="•"/>
        <a:defRPr sz="2400">
          <a:solidFill>
            <a:schemeClr val="tx1"/>
          </a:solidFill>
          <a:latin typeface="+mn-lt"/>
          <a:ea typeface="+mn-ea"/>
          <a:cs typeface="+mn-cs"/>
        </a:defRPr>
      </a:lvl1pPr>
      <a:lvl2pPr marL="153988" indent="-152400" algn="l" defTabSz="950913" rtl="0" eaLnBrk="0" fontAlgn="base" hangingPunct="0">
        <a:spcBef>
          <a:spcPct val="0"/>
        </a:spcBef>
        <a:spcAft>
          <a:spcPct val="0"/>
        </a:spcAft>
        <a:buClr>
          <a:schemeClr val="tx2"/>
        </a:buClr>
        <a:buSzPct val="120000"/>
        <a:buChar char="•"/>
        <a:defRPr sz="2200">
          <a:solidFill>
            <a:schemeClr val="tx1"/>
          </a:solidFill>
          <a:latin typeface="+mn-lt"/>
        </a:defRPr>
      </a:lvl2pPr>
      <a:lvl3pPr marL="314325" indent="-158750" algn="l" defTabSz="950913" rtl="0" eaLnBrk="0" fontAlgn="base" hangingPunct="0">
        <a:spcBef>
          <a:spcPct val="0"/>
        </a:spcBef>
        <a:spcAft>
          <a:spcPct val="0"/>
        </a:spcAft>
        <a:buClr>
          <a:schemeClr val="tx2"/>
        </a:buClr>
        <a:buFont typeface="Times New Roman" pitchFamily="18" charset="0"/>
        <a:buChar char="–"/>
        <a:defRPr sz="2000">
          <a:solidFill>
            <a:schemeClr val="tx1"/>
          </a:solidFill>
          <a:latin typeface="+mn-lt"/>
        </a:defRPr>
      </a:lvl3pPr>
      <a:lvl4pPr marL="460375" indent="-144463" algn="l" defTabSz="950913" rtl="0" eaLnBrk="0" fontAlgn="base" hangingPunct="0">
        <a:spcBef>
          <a:spcPct val="0"/>
        </a:spcBef>
        <a:spcAft>
          <a:spcPct val="0"/>
        </a:spcAft>
        <a:buClr>
          <a:schemeClr val="tx2"/>
        </a:buClr>
        <a:buSzPct val="89000"/>
        <a:buChar char="•"/>
        <a:defRPr sz="2000">
          <a:solidFill>
            <a:schemeClr val="tx1"/>
          </a:solidFill>
          <a:latin typeface="+mn-lt"/>
        </a:defRPr>
      </a:lvl4pPr>
      <a:lvl5pPr marL="6191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5pPr>
      <a:lvl6pPr marL="10763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6pPr>
      <a:lvl7pPr marL="15335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7pPr>
      <a:lvl8pPr marL="19907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8pPr>
      <a:lvl9pPr marL="24479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solidFill>
                <a:srgbClr val="6AAED8"/>
              </a:solidFill>
            </a:endParaRPr>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solidFill>
                    <a:srgbClr val="000000"/>
                  </a:solidFill>
                  <a:latin typeface="Arial"/>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Arial"/>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Arial"/>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solidFill>
                  <a:srgbClr val="FFFFFF"/>
                </a:solidFill>
              </a:rPr>
              <a:pPr>
                <a:defRPr/>
              </a:pPr>
              <a:t>‹#›</a:t>
            </a:fld>
            <a:endParaRPr lang="en-ZA" dirty="0">
              <a:solidFill>
                <a:srgbClr val="FFFFFF"/>
              </a:solidFill>
            </a:endParaRPr>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4103" r:id="rId17" imgW="0" imgH="0" progId="">
                  <p:embed/>
                </p:oleObj>
              </mc:Choice>
              <mc:Fallback>
                <p:oleObj r:id="rId17"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48571123"/>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iming>
    <p:tnLst>
      <p:par>
        <p:cTn id="1" dur="indefinite" restart="never" nodeType="tmRoot"/>
      </p:par>
    </p:tnLst>
  </p:timing>
  <p:hf hdr="0" ft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6" name="Picture 2" descr="miolo1 fundo branco"/>
          <p:cNvPicPr>
            <a:picLocks noChangeArrowheads="1"/>
          </p:cNvPicPr>
          <p:nvPr>
            <p:custDataLst>
              <p:tags r:id="rId20"/>
            </p:custDataLst>
          </p:nvPr>
        </p:nvPicPr>
        <p:blipFill>
          <a:blip r:embed="rId2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4"/>
          <p:cNvSpPr>
            <a:spLocks noGrp="1" noChangeArrowheads="1"/>
          </p:cNvSpPr>
          <p:nvPr>
            <p:ph type="title"/>
            <p:custDataLst>
              <p:tags r:id="rId21"/>
            </p:custDataLst>
          </p:nvPr>
        </p:nvSpPr>
        <p:spPr bwMode="gray">
          <a:xfrm>
            <a:off x="124728" y="208959"/>
            <a:ext cx="8972296" cy="298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spAutoFit/>
          </a:bodyPr>
          <a:lstStyle/>
          <a:p>
            <a:pPr lvl="0"/>
            <a:r>
              <a:rPr lang="en-GB" altLang="en-US" smtClean="0"/>
              <a:t>Click to edit Master title style</a:t>
            </a:r>
          </a:p>
        </p:txBody>
      </p:sp>
      <p:sp>
        <p:nvSpPr>
          <p:cNvPr id="1028" name="Rectangle 5"/>
          <p:cNvSpPr>
            <a:spLocks noGrp="1" noChangeArrowheads="1"/>
          </p:cNvSpPr>
          <p:nvPr>
            <p:ph type="body" idx="1"/>
            <p:custDataLst>
              <p:tags r:id="rId22"/>
            </p:custDataLst>
          </p:nvPr>
        </p:nvSpPr>
        <p:spPr bwMode="gray">
          <a:xfrm>
            <a:off x="127968" y="1324951"/>
            <a:ext cx="8972296" cy="1256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grpSp>
        <p:nvGrpSpPr>
          <p:cNvPr id="1029" name="McK Slide Elements"/>
          <p:cNvGrpSpPr>
            <a:grpSpLocks/>
          </p:cNvGrpSpPr>
          <p:nvPr/>
        </p:nvGrpSpPr>
        <p:grpSpPr bwMode="auto">
          <a:xfrm>
            <a:off x="127968" y="553964"/>
            <a:ext cx="8972296" cy="6412571"/>
            <a:chOff x="77" y="335"/>
            <a:chExt cx="5429" cy="3880"/>
          </a:xfrm>
        </p:grpSpPr>
        <p:sp>
          <p:nvSpPr>
            <p:cNvPr id="1032"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1033"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sp>
        <p:nvSpPr>
          <p:cNvPr id="474121" name="pg num"/>
          <p:cNvSpPr>
            <a:spLocks noGrp="1" noChangeArrowheads="1"/>
          </p:cNvSpPr>
          <p:nvPr>
            <p:ph type="sldNum" sz="quarter" idx="4"/>
            <p:custDataLst>
              <p:tags r:id="rId23"/>
            </p:custDataLst>
          </p:nvPr>
        </p:nvSpPr>
        <p:spPr bwMode="gray">
          <a:xfrm>
            <a:off x="6997711" y="6746238"/>
            <a:ext cx="879574" cy="18789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latin typeface="Arial" charset="0"/>
                <a:cs typeface="+mn-cs"/>
              </a:defRPr>
            </a:lvl1pPr>
          </a:lstStyle>
          <a:p>
            <a:pPr defTabSz="913335">
              <a:defRPr/>
            </a:pPr>
            <a:fld id="{C2D9E0C8-34BA-46B5-808B-C40A28B8FC1E}" type="slidenum">
              <a:rPr lang="en-GB" smtClean="0">
                <a:solidFill>
                  <a:srgbClr val="FFFFFF"/>
                </a:solidFill>
              </a:rPr>
              <a:pPr defTabSz="913335">
                <a:defRPr/>
              </a:pPr>
              <a:t>‹#›</a:t>
            </a:fld>
            <a:endParaRPr lang="en-GB" dirty="0">
              <a:solidFill>
                <a:srgbClr val="FFFFFF"/>
              </a:solidFill>
            </a:endParaRPr>
          </a:p>
        </p:txBody>
      </p:sp>
      <p:graphicFrame>
        <p:nvGraphicFramePr>
          <p:cNvPr id="1031" name="Rectangle 10" hidden="1"/>
          <p:cNvGraphicFramePr>
            <a:graphicFrameLocks/>
          </p:cNvGraphicFramePr>
          <p:nvPr>
            <p:custDataLst>
              <p:tags r:id="rId24"/>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88098" r:id="rId26" imgW="0" imgH="0" progId="TCLayout.ActiveDocument.1">
                  <p:embed/>
                </p:oleObj>
              </mc:Choice>
              <mc:Fallback>
                <p:oleObj r:id="rId2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82209125"/>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2" r:id="rId16"/>
    <p:sldLayoutId id="2147483823" r:id="rId17"/>
  </p:sldLayoutIdLst>
  <p:timing>
    <p:tnLst>
      <p:par>
        <p:cTn id="1" dur="indefinite" restart="never" nodeType="tmRoot"/>
      </p:par>
    </p:tnLst>
  </p:timing>
  <p:hf hdr="0" ftr="0" dt="0"/>
  <p:txStyles>
    <p:titleStyle>
      <a:lvl1pPr algn="l" defTabSz="930254" rtl="0" eaLnBrk="0" fontAlgn="base" hangingPunct="0">
        <a:spcBef>
          <a:spcPct val="0"/>
        </a:spcBef>
        <a:spcAft>
          <a:spcPct val="0"/>
        </a:spcAft>
        <a:defRPr sz="1900" b="1">
          <a:solidFill>
            <a:schemeClr val="bg1"/>
          </a:solidFill>
          <a:latin typeface="+mj-lt"/>
          <a:ea typeface="+mj-ea"/>
          <a:cs typeface="+mj-cs"/>
        </a:defRPr>
      </a:lvl1pPr>
      <a:lvl2pPr algn="l" defTabSz="930254" rtl="0" eaLnBrk="0" fontAlgn="base" hangingPunct="0">
        <a:spcBef>
          <a:spcPct val="0"/>
        </a:spcBef>
        <a:spcAft>
          <a:spcPct val="0"/>
        </a:spcAft>
        <a:defRPr sz="1900" b="1">
          <a:solidFill>
            <a:schemeClr val="bg1"/>
          </a:solidFill>
          <a:latin typeface="Arial" pitchFamily="34" charset="0"/>
        </a:defRPr>
      </a:lvl2pPr>
      <a:lvl3pPr algn="l" defTabSz="930254" rtl="0" eaLnBrk="0" fontAlgn="base" hangingPunct="0">
        <a:spcBef>
          <a:spcPct val="0"/>
        </a:spcBef>
        <a:spcAft>
          <a:spcPct val="0"/>
        </a:spcAft>
        <a:defRPr sz="1900" b="1">
          <a:solidFill>
            <a:schemeClr val="bg1"/>
          </a:solidFill>
          <a:latin typeface="Arial" pitchFamily="34" charset="0"/>
        </a:defRPr>
      </a:lvl3pPr>
      <a:lvl4pPr algn="l" defTabSz="930254" rtl="0" eaLnBrk="0" fontAlgn="base" hangingPunct="0">
        <a:spcBef>
          <a:spcPct val="0"/>
        </a:spcBef>
        <a:spcAft>
          <a:spcPct val="0"/>
        </a:spcAft>
        <a:defRPr sz="1900" b="1">
          <a:solidFill>
            <a:schemeClr val="bg1"/>
          </a:solidFill>
          <a:latin typeface="Arial" pitchFamily="34" charset="0"/>
        </a:defRPr>
      </a:lvl4pPr>
      <a:lvl5pPr algn="l" defTabSz="930254" rtl="0" eaLnBrk="0" fontAlgn="base" hangingPunct="0">
        <a:spcBef>
          <a:spcPct val="0"/>
        </a:spcBef>
        <a:spcAft>
          <a:spcPct val="0"/>
        </a:spcAft>
        <a:defRPr sz="1900" b="1">
          <a:solidFill>
            <a:schemeClr val="bg1"/>
          </a:solidFill>
          <a:latin typeface="Arial" pitchFamily="34" charset="0"/>
        </a:defRPr>
      </a:lvl5pPr>
      <a:lvl6pPr marL="465931" algn="l" defTabSz="930254" rtl="0" fontAlgn="base">
        <a:spcBef>
          <a:spcPct val="0"/>
        </a:spcBef>
        <a:spcAft>
          <a:spcPct val="0"/>
        </a:spcAft>
        <a:defRPr sz="1900" b="1">
          <a:solidFill>
            <a:schemeClr val="bg1"/>
          </a:solidFill>
          <a:latin typeface="Arial" pitchFamily="34" charset="0"/>
        </a:defRPr>
      </a:lvl6pPr>
      <a:lvl7pPr marL="931878" algn="l" defTabSz="930254" rtl="0" fontAlgn="base">
        <a:spcBef>
          <a:spcPct val="0"/>
        </a:spcBef>
        <a:spcAft>
          <a:spcPct val="0"/>
        </a:spcAft>
        <a:defRPr sz="1900" b="1">
          <a:solidFill>
            <a:schemeClr val="bg1"/>
          </a:solidFill>
          <a:latin typeface="Arial" pitchFamily="34" charset="0"/>
        </a:defRPr>
      </a:lvl7pPr>
      <a:lvl8pPr marL="1397815" algn="l" defTabSz="930254" rtl="0" fontAlgn="base">
        <a:spcBef>
          <a:spcPct val="0"/>
        </a:spcBef>
        <a:spcAft>
          <a:spcPct val="0"/>
        </a:spcAft>
        <a:defRPr sz="1900" b="1">
          <a:solidFill>
            <a:schemeClr val="bg1"/>
          </a:solidFill>
          <a:latin typeface="Arial" pitchFamily="34" charset="0"/>
        </a:defRPr>
      </a:lvl8pPr>
      <a:lvl9pPr marL="1863748" algn="l" defTabSz="930254" rtl="0" fontAlgn="base">
        <a:spcBef>
          <a:spcPct val="0"/>
        </a:spcBef>
        <a:spcAft>
          <a:spcPct val="0"/>
        </a:spcAft>
        <a:defRPr sz="1900" b="1">
          <a:solidFill>
            <a:schemeClr val="bg1"/>
          </a:solidFill>
          <a:latin typeface="Arial" pitchFamily="34" charset="0"/>
        </a:defRPr>
      </a:lvl9pPr>
    </p:titleStyle>
    <p:bodyStyle>
      <a:lvl1pPr marL="349452" indent="-349452" algn="l" defTabSz="930254" rtl="0" eaLnBrk="0" fontAlgn="base" hangingPunct="0">
        <a:spcBef>
          <a:spcPct val="0"/>
        </a:spcBef>
        <a:spcAft>
          <a:spcPct val="0"/>
        </a:spcAft>
        <a:buSzPct val="120000"/>
        <a:buChar char="•"/>
        <a:defRPr sz="1600">
          <a:solidFill>
            <a:schemeClr val="tx1"/>
          </a:solidFill>
          <a:latin typeface="+mn-lt"/>
          <a:ea typeface="+mn-ea"/>
          <a:cs typeface="+mn-cs"/>
        </a:defRPr>
      </a:lvl1pPr>
      <a:lvl2pPr marL="150460" indent="-148843" algn="l" defTabSz="930254" rtl="0" eaLnBrk="0" fontAlgn="base" hangingPunct="0">
        <a:spcBef>
          <a:spcPct val="0"/>
        </a:spcBef>
        <a:spcAft>
          <a:spcPct val="0"/>
        </a:spcAft>
        <a:buClr>
          <a:schemeClr val="tx2"/>
        </a:buClr>
        <a:buSzPct val="120000"/>
        <a:buChar char="•"/>
        <a:defRPr sz="1600">
          <a:solidFill>
            <a:schemeClr val="tx1"/>
          </a:solidFill>
          <a:latin typeface="+mn-lt"/>
        </a:defRPr>
      </a:lvl2pPr>
      <a:lvl3pPr marL="307389" indent="-155310" algn="l" defTabSz="930254"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49756" indent="-140753" algn="l" defTabSz="930254" rtl="0" eaLnBrk="0" fontAlgn="base" hangingPunct="0">
        <a:spcBef>
          <a:spcPct val="0"/>
        </a:spcBef>
        <a:spcAft>
          <a:spcPct val="0"/>
        </a:spcAft>
        <a:buClr>
          <a:schemeClr val="tx2"/>
        </a:buClr>
        <a:buSzPct val="89000"/>
        <a:buChar char="•"/>
        <a:defRPr sz="1600">
          <a:solidFill>
            <a:schemeClr val="tx1"/>
          </a:solidFill>
          <a:latin typeface="+mn-lt"/>
        </a:defRPr>
      </a:lvl4pPr>
      <a:lvl5pPr marL="605072" indent="-153696" algn="l" defTabSz="930254"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71009"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36946"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2002886"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8821"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1878" rtl="0" eaLnBrk="1" latinLnBrk="0" hangingPunct="1">
        <a:defRPr sz="1800" kern="1200">
          <a:solidFill>
            <a:schemeClr val="tx1"/>
          </a:solidFill>
          <a:latin typeface="+mn-lt"/>
          <a:ea typeface="+mn-ea"/>
          <a:cs typeface="+mn-cs"/>
        </a:defRPr>
      </a:lvl1pPr>
      <a:lvl2pPr marL="465931" algn="l" defTabSz="931878" rtl="0" eaLnBrk="1" latinLnBrk="0" hangingPunct="1">
        <a:defRPr sz="1800" kern="1200">
          <a:solidFill>
            <a:schemeClr val="tx1"/>
          </a:solidFill>
          <a:latin typeface="+mn-lt"/>
          <a:ea typeface="+mn-ea"/>
          <a:cs typeface="+mn-cs"/>
        </a:defRPr>
      </a:lvl2pPr>
      <a:lvl3pPr marL="931878" algn="l" defTabSz="931878" rtl="0" eaLnBrk="1" latinLnBrk="0" hangingPunct="1">
        <a:defRPr sz="1800" kern="1200">
          <a:solidFill>
            <a:schemeClr val="tx1"/>
          </a:solidFill>
          <a:latin typeface="+mn-lt"/>
          <a:ea typeface="+mn-ea"/>
          <a:cs typeface="+mn-cs"/>
        </a:defRPr>
      </a:lvl3pPr>
      <a:lvl4pPr marL="1397815" algn="l" defTabSz="931878" rtl="0" eaLnBrk="1" latinLnBrk="0" hangingPunct="1">
        <a:defRPr sz="1800" kern="1200">
          <a:solidFill>
            <a:schemeClr val="tx1"/>
          </a:solidFill>
          <a:latin typeface="+mn-lt"/>
          <a:ea typeface="+mn-ea"/>
          <a:cs typeface="+mn-cs"/>
        </a:defRPr>
      </a:lvl4pPr>
      <a:lvl5pPr marL="1863748" algn="l" defTabSz="931878" rtl="0" eaLnBrk="1" latinLnBrk="0" hangingPunct="1">
        <a:defRPr sz="1800" kern="1200">
          <a:solidFill>
            <a:schemeClr val="tx1"/>
          </a:solidFill>
          <a:latin typeface="+mn-lt"/>
          <a:ea typeface="+mn-ea"/>
          <a:cs typeface="+mn-cs"/>
        </a:defRPr>
      </a:lvl5pPr>
      <a:lvl6pPr marL="2329688" algn="l" defTabSz="931878" rtl="0" eaLnBrk="1" latinLnBrk="0" hangingPunct="1">
        <a:defRPr sz="1800" kern="1200">
          <a:solidFill>
            <a:schemeClr val="tx1"/>
          </a:solidFill>
          <a:latin typeface="+mn-lt"/>
          <a:ea typeface="+mn-ea"/>
          <a:cs typeface="+mn-cs"/>
        </a:defRPr>
      </a:lvl6pPr>
      <a:lvl7pPr marL="2795626" algn="l" defTabSz="931878" rtl="0" eaLnBrk="1" latinLnBrk="0" hangingPunct="1">
        <a:defRPr sz="1800" kern="1200">
          <a:solidFill>
            <a:schemeClr val="tx1"/>
          </a:solidFill>
          <a:latin typeface="+mn-lt"/>
          <a:ea typeface="+mn-ea"/>
          <a:cs typeface="+mn-cs"/>
        </a:defRPr>
      </a:lvl7pPr>
      <a:lvl8pPr marL="3261561" algn="l" defTabSz="931878" rtl="0" eaLnBrk="1" latinLnBrk="0" hangingPunct="1">
        <a:defRPr sz="1800" kern="1200">
          <a:solidFill>
            <a:schemeClr val="tx1"/>
          </a:solidFill>
          <a:latin typeface="+mn-lt"/>
          <a:ea typeface="+mn-ea"/>
          <a:cs typeface="+mn-cs"/>
        </a:defRPr>
      </a:lvl8pPr>
      <a:lvl9pPr marL="3727500" algn="l" defTabSz="9318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8.wmf"/><Relationship Id="rId2" Type="http://schemas.openxmlformats.org/officeDocument/2006/relationships/slideLayout" Target="../slideLayouts/slideLayout29.xml"/><Relationship Id="rId1" Type="http://schemas.openxmlformats.org/officeDocument/2006/relationships/vmlDrawing" Target="../drawings/vmlDrawing15.vml"/><Relationship Id="rId6" Type="http://schemas.openxmlformats.org/officeDocument/2006/relationships/package" Target="../embeddings/Microsoft_Excel_Worksheet2.xlsx"/><Relationship Id="rId5" Type="http://schemas.openxmlformats.org/officeDocument/2006/relationships/oleObject" Target="../embeddings/oleObject16.bin"/><Relationship Id="rId4" Type="http://schemas.openxmlformats.org/officeDocument/2006/relationships/image" Target="../media/image9.w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39.xml"/><Relationship Id="rId1" Type="http://schemas.openxmlformats.org/officeDocument/2006/relationships/vmlDrawing" Target="../drawings/vmlDrawing16.vml"/><Relationship Id="rId5" Type="http://schemas.openxmlformats.org/officeDocument/2006/relationships/image" Target="../media/image10.emf"/><Relationship Id="rId4" Type="http://schemas.openxmlformats.org/officeDocument/2006/relationships/package" Target="../embeddings/Microsoft_Word_Document3.docx"/></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hyperlink" Target="mailto:rft-professionalservices@sars.gov.za" TargetMode="External"/><Relationship Id="rId4" Type="http://schemas.openxmlformats.org/officeDocument/2006/relationships/hyperlink" Target="mailto:tenderoffice@sars.gov.za"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hyperlink" Target="file:///E:\RFP%2016-2016%20Provision%20of%20Medical%20Aid%20Brokerage%20services%20-final.pdf" TargetMode="External"/><Relationship Id="rId7"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image" Target="../media/image5.emf"/><Relationship Id="rId5" Type="http://schemas.openxmlformats.org/officeDocument/2006/relationships/package" Target="../embeddings/Microsoft_Word_Document1.docx"/><Relationship Id="rId4" Type="http://schemas.openxmlformats.org/officeDocument/2006/relationships/oleObject" Target="../embeddings/oleObject14.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09903" y="620159"/>
            <a:ext cx="8288157" cy="923330"/>
          </a:xfrm>
        </p:spPr>
        <p:txBody>
          <a:bodyPr/>
          <a:lstStyle/>
          <a:p>
            <a:endParaRPr lang="en-ZA" sz="2000" dirty="0"/>
          </a:p>
          <a:p>
            <a:pPr marL="0" indent="0">
              <a:buNone/>
            </a:pPr>
            <a:r>
              <a:rPr lang="en-ZA" sz="2000" b="1" dirty="0" smtClean="0"/>
              <a:t>APPOINTMENT </a:t>
            </a:r>
            <a:r>
              <a:rPr lang="en-ZA" sz="2000" b="1" dirty="0"/>
              <a:t>OF A SERVICE PROVIDER FOR THE PROVISION OF MARKETING AND ADVERTISING SERVICES </a:t>
            </a:r>
            <a:endParaRPr lang="en-ZA" sz="2000" b="1" dirty="0">
              <a:latin typeface="Arial" charset="0"/>
              <a:cs typeface="Arial" charset="0"/>
            </a:endParaRPr>
          </a:p>
        </p:txBody>
      </p:sp>
      <p:sp>
        <p:nvSpPr>
          <p:cNvPr id="8" name="Subtitle 3"/>
          <p:cNvSpPr txBox="1">
            <a:spLocks/>
          </p:cNvSpPr>
          <p:nvPr/>
        </p:nvSpPr>
        <p:spPr bwMode="auto">
          <a:xfrm>
            <a:off x="315310" y="1935915"/>
            <a:ext cx="7236373" cy="14773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Briefing Session	</a:t>
            </a:r>
            <a:r>
              <a:rPr lang="en-ZA" sz="2000" b="1" kern="0" dirty="0" smtClean="0">
                <a:solidFill>
                  <a:schemeClr val="bg1"/>
                </a:solidFill>
                <a:cs typeface="Arial" charset="0"/>
              </a:rPr>
              <a:t>10 MAY 2019 </a:t>
            </a:r>
            <a:r>
              <a:rPr lang="en-ZA" sz="2000" b="1" kern="0" dirty="0">
                <a:solidFill>
                  <a:schemeClr val="bg1"/>
                </a:solidFill>
                <a:cs typeface="Arial" charset="0"/>
              </a:rPr>
              <a:t>at </a:t>
            </a:r>
            <a:r>
              <a:rPr lang="en-ZA" sz="2000" b="1" kern="0" dirty="0" smtClean="0">
                <a:solidFill>
                  <a:schemeClr val="bg1"/>
                </a:solidFill>
                <a:cs typeface="Arial" charset="0"/>
              </a:rPr>
              <a:t>14H00</a:t>
            </a:r>
          </a:p>
          <a:p>
            <a:pPr lvl="0" defTabSz="912813" eaLnBrk="0" hangingPunct="0">
              <a:lnSpc>
                <a:spcPct val="150000"/>
              </a:lnSpc>
              <a:buSzPct val="120000"/>
              <a:tabLst>
                <a:tab pos="2774950" algn="l"/>
              </a:tabLst>
              <a:defRPr/>
            </a:pPr>
            <a:r>
              <a:rPr kumimoji="0" lang="en-ZA" sz="2000" b="1" i="0" u="none" strike="noStrike" kern="0" cap="none" spc="0" normalizeH="0" baseline="0" noProof="0" dirty="0" smtClean="0">
                <a:ln>
                  <a:noFill/>
                </a:ln>
                <a:solidFill>
                  <a:schemeClr val="bg1"/>
                </a:solidFill>
                <a:effectLst/>
                <a:uLnTx/>
                <a:uFillTx/>
                <a:cs typeface="Arial" charset="0"/>
              </a:rPr>
              <a:t>RFP No</a:t>
            </a:r>
            <a:r>
              <a:rPr lang="en-ZA" sz="2000" b="1" kern="0" noProof="0" dirty="0" smtClean="0">
                <a:solidFill>
                  <a:schemeClr val="bg1"/>
                </a:solidFill>
                <a:cs typeface="Arial" charset="0"/>
              </a:rPr>
              <a:t> 	</a:t>
            </a:r>
            <a:r>
              <a:rPr kumimoji="0" lang="en-ZA" sz="2000" b="1" i="0" u="none" strike="noStrike" kern="0" cap="none" spc="0" normalizeH="0" baseline="0" noProof="0" dirty="0" smtClean="0">
                <a:ln>
                  <a:noFill/>
                </a:ln>
                <a:solidFill>
                  <a:schemeClr val="bg1"/>
                </a:solidFill>
                <a:effectLst/>
                <a:uLnTx/>
                <a:uFillTx/>
                <a:cs typeface="Arial" charset="0"/>
              </a:rPr>
              <a:t>RFP 0004/2019</a:t>
            </a:r>
          </a:p>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Closing Date      	</a:t>
            </a:r>
            <a:r>
              <a:rPr lang="en-ZA" sz="2000" b="1" kern="0" dirty="0" smtClean="0">
                <a:solidFill>
                  <a:schemeClr val="bg1"/>
                </a:solidFill>
                <a:cs typeface="Arial" charset="0"/>
              </a:rPr>
              <a:t>28</a:t>
            </a:r>
            <a:r>
              <a:rPr lang="en-ZA" sz="2000" b="1" kern="0" noProof="0" dirty="0" smtClean="0">
                <a:solidFill>
                  <a:schemeClr val="bg1"/>
                </a:solidFill>
                <a:cs typeface="Arial" charset="0"/>
              </a:rPr>
              <a:t> MAY</a:t>
            </a:r>
            <a:r>
              <a:rPr lang="en-ZA" sz="2000" b="1" kern="0" dirty="0" smtClean="0">
                <a:solidFill>
                  <a:schemeClr val="bg1"/>
                </a:solidFill>
                <a:cs typeface="Arial" charset="0"/>
              </a:rPr>
              <a:t> 2019</a:t>
            </a:r>
            <a:r>
              <a:rPr kumimoji="0" lang="en-ZA" sz="2000" b="1" i="0" u="none" strike="noStrike" kern="0" cap="none" spc="0" normalizeH="0" baseline="0" noProof="0" dirty="0" smtClean="0">
                <a:ln>
                  <a:noFill/>
                </a:ln>
                <a:solidFill>
                  <a:schemeClr val="bg1"/>
                </a:solidFill>
                <a:effectLst/>
                <a:uLnTx/>
                <a:uFillTx/>
                <a:cs typeface="Arial" charset="0"/>
              </a:rPr>
              <a:t>,</a:t>
            </a:r>
            <a:r>
              <a:rPr kumimoji="0" lang="en-ZA" sz="2000" b="1" i="0" u="none" strike="noStrike" kern="0" cap="none" spc="0" normalizeH="0" noProof="0" dirty="0" smtClean="0">
                <a:ln>
                  <a:noFill/>
                </a:ln>
                <a:solidFill>
                  <a:schemeClr val="bg1"/>
                </a:solidFill>
                <a:effectLst/>
                <a:uLnTx/>
                <a:uFillTx/>
                <a:cs typeface="Arial" charset="0"/>
              </a:rPr>
              <a:t>  </a:t>
            </a:r>
            <a:r>
              <a:rPr kumimoji="0" lang="en-ZA" sz="2000" b="1" i="0" u="none" strike="noStrike" kern="0" cap="none" spc="0" normalizeH="0" baseline="0" noProof="0" dirty="0" smtClean="0">
                <a:ln>
                  <a:noFill/>
                </a:ln>
                <a:solidFill>
                  <a:schemeClr val="bg1"/>
                </a:solidFill>
                <a:effectLst/>
                <a:uLnTx/>
                <a:uFillTx/>
                <a:cs typeface="Arial" charset="0"/>
              </a:rPr>
              <a:t>11h00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6963021"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10</a:t>
            </a:fld>
            <a:endParaRPr lang="en-ZA" dirty="0">
              <a:solidFill>
                <a:schemeClr val="tx1"/>
              </a:solidFill>
            </a:endParaRPr>
          </a:p>
        </p:txBody>
      </p:sp>
      <p:sp>
        <p:nvSpPr>
          <p:cNvPr id="26" name="Title 1"/>
          <p:cNvSpPr txBox="1">
            <a:spLocks/>
          </p:cNvSpPr>
          <p:nvPr/>
        </p:nvSpPr>
        <p:spPr>
          <a:xfrm>
            <a:off x="0" y="285750"/>
            <a:ext cx="9144000" cy="261938"/>
          </a:xfrm>
          <a:prstGeom prst="rect">
            <a:avLst/>
          </a:prstGeom>
        </p:spPr>
        <p:txBody>
          <a:bodyPr lIns="360000"/>
          <a:lstStyle/>
          <a:p>
            <a:pPr lvl="0">
              <a:lnSpc>
                <a:spcPct val="85000"/>
              </a:lnSpc>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a:t>
            </a:r>
            <a:r>
              <a:rPr kumimoji="0" lang="en-ZA"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a:t>
            </a:r>
            <a:r>
              <a:rPr lang="en-ZA" sz="2000" noProof="0" dirty="0"/>
              <a:t> </a:t>
            </a:r>
            <a:r>
              <a:rPr lang="en-ZA" sz="2000" noProof="0" dirty="0" smtClean="0"/>
              <a:t>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Refer </a:t>
            </a:r>
            <a:r>
              <a:rPr lang="en-ZA" sz="2000" b="1" dirty="0">
                <a:solidFill>
                  <a:schemeClr val="bg1"/>
                </a:solidFill>
                <a:effectLst>
                  <a:outerShdw blurRad="38100" dist="38100" dir="2700000" algn="tl">
                    <a:srgbClr val="000000">
                      <a:alpha val="43137"/>
                    </a:srgbClr>
                  </a:outerShdw>
                </a:effectLst>
                <a:latin typeface="+mj-lt"/>
                <a:ea typeface="+mj-ea"/>
                <a:cs typeface="+mj-cs"/>
              </a:rPr>
              <a:t>to section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12 </a:t>
            </a:r>
            <a:r>
              <a:rPr lang="en-ZA" sz="2000" b="1" dirty="0">
                <a:solidFill>
                  <a:schemeClr val="bg1"/>
                </a:solidFill>
                <a:effectLst>
                  <a:outerShdw blurRad="38100" dist="38100" dir="2700000" algn="tl">
                    <a:srgbClr val="000000">
                      <a:alpha val="43137"/>
                    </a:srgbClr>
                  </a:outerShdw>
                </a:effectLst>
                <a:latin typeface="+mj-lt"/>
                <a:ea typeface="+mj-ea"/>
                <a:cs typeface="+mj-cs"/>
              </a:rPr>
              <a:t>of the RFP doc</a:t>
            </a:r>
          </a:p>
        </p:txBody>
      </p:sp>
      <p:sp>
        <p:nvSpPr>
          <p:cNvPr id="27" name="Text Box 91"/>
          <p:cNvSpPr txBox="1">
            <a:spLocks noChangeArrowheads="1"/>
          </p:cNvSpPr>
          <p:nvPr/>
        </p:nvSpPr>
        <p:spPr bwMode="auto">
          <a:xfrm>
            <a:off x="4006868" y="759258"/>
            <a:ext cx="1238557" cy="400110"/>
          </a:xfrm>
          <a:prstGeom prst="rect">
            <a:avLst/>
          </a:prstGeom>
          <a:solidFill>
            <a:schemeClr val="tx2"/>
          </a:solidFill>
          <a:ln w="9525" algn="ctr">
            <a:solidFill>
              <a:schemeClr val="bg1"/>
            </a:solidFill>
            <a:miter lim="800000"/>
            <a:headEnd/>
            <a:tailEnd/>
          </a:ln>
          <a:effectLst>
            <a:outerShdw dist="38100" dir="2700000" algn="tl" rotWithShape="0">
              <a:srgbClr val="000000">
                <a:alpha val="39999"/>
              </a:srgbClr>
            </a:outerShdw>
          </a:effectLst>
        </p:spPr>
        <p:txBody>
          <a:bodyPr wrap="square">
            <a:spAutoFit/>
          </a:bodyPr>
          <a:lstStyle/>
          <a:p>
            <a:pPr algn="ctr">
              <a:defRPr/>
            </a:pPr>
            <a:r>
              <a:rPr lang="en-ZA" sz="2000" b="1" dirty="0">
                <a:solidFill>
                  <a:schemeClr val="bg1"/>
                </a:solidFill>
                <a:latin typeface="Arial Narrow" panose="020B0606020202030204" pitchFamily="34" charset="0"/>
              </a:rPr>
              <a:t>Gate </a:t>
            </a:r>
            <a:r>
              <a:rPr lang="en-ZA" sz="2000" b="1" dirty="0" smtClean="0">
                <a:solidFill>
                  <a:schemeClr val="bg1"/>
                </a:solidFill>
                <a:latin typeface="Arial Narrow" panose="020B0606020202030204" pitchFamily="34" charset="0"/>
              </a:rPr>
              <a:t>2</a:t>
            </a:r>
            <a:endParaRPr lang="en-GB" sz="2000" b="1" dirty="0">
              <a:solidFill>
                <a:schemeClr val="bg1"/>
              </a:solidFill>
              <a:latin typeface="Arial Narrow" panose="020B0606020202030204" pitchFamily="34" charset="0"/>
            </a:endParaRPr>
          </a:p>
        </p:txBody>
      </p:sp>
      <p:sp>
        <p:nvSpPr>
          <p:cNvPr id="28" name="AutoShape 90"/>
          <p:cNvSpPr>
            <a:spLocks noChangeArrowheads="1"/>
          </p:cNvSpPr>
          <p:nvPr/>
        </p:nvSpPr>
        <p:spPr bwMode="auto">
          <a:xfrm>
            <a:off x="2511972" y="1481959"/>
            <a:ext cx="4335517" cy="1621746"/>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30" name="Rectangle 12"/>
          <p:cNvSpPr>
            <a:spLocks noChangeArrowheads="1"/>
          </p:cNvSpPr>
          <p:nvPr/>
        </p:nvSpPr>
        <p:spPr bwMode="auto">
          <a:xfrm>
            <a:off x="2686758" y="1768608"/>
            <a:ext cx="2066415" cy="473289"/>
          </a:xfrm>
          <a:prstGeom prst="rect">
            <a:avLst/>
          </a:prstGeom>
          <a:solidFill>
            <a:schemeClr val="accent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a:tabLst>
                <a:tab pos="84138" algn="l"/>
              </a:tabLst>
              <a:defRPr/>
            </a:pPr>
            <a:r>
              <a:rPr lang="en-US" sz="1400" b="1" dirty="0" smtClean="0">
                <a:solidFill>
                  <a:schemeClr val="tx2"/>
                </a:solidFill>
                <a:latin typeface="Arial Narrow" panose="020B0606020202030204" pitchFamily="34" charset="0"/>
                <a:cs typeface="Times New Roman" pitchFamily="18" charset="0"/>
              </a:rPr>
              <a:t>Technical Evaluation</a:t>
            </a:r>
            <a:endParaRPr lang="en-US" sz="1400" b="1" dirty="0">
              <a:solidFill>
                <a:schemeClr val="tx2"/>
              </a:solidFill>
              <a:latin typeface="Arial Narrow" panose="020B0606020202030204" pitchFamily="34" charset="0"/>
              <a:cs typeface="Times New Roman" pitchFamily="18" charset="0"/>
            </a:endParaRPr>
          </a:p>
        </p:txBody>
      </p:sp>
      <p:sp>
        <p:nvSpPr>
          <p:cNvPr id="31" name="Rectangle 11"/>
          <p:cNvSpPr>
            <a:spLocks noChangeArrowheads="1"/>
          </p:cNvSpPr>
          <p:nvPr/>
        </p:nvSpPr>
        <p:spPr bwMode="auto">
          <a:xfrm>
            <a:off x="4933477" y="1777620"/>
            <a:ext cx="311947" cy="464277"/>
          </a:xfrm>
          <a:prstGeom prst="rect">
            <a:avLst/>
          </a:prstGeom>
          <a:solidFill>
            <a:schemeClr val="accent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lgn="ctr">
              <a:defRPr/>
            </a:pPr>
            <a:r>
              <a:rPr lang="en-US" sz="1400" b="1" dirty="0" smtClean="0">
                <a:solidFill>
                  <a:schemeClr val="tx2"/>
                </a:solidFill>
                <a:latin typeface="Arial Narrow" panose="020B0606020202030204" pitchFamily="34" charset="0"/>
              </a:rPr>
              <a:t>=</a:t>
            </a:r>
            <a:endParaRPr lang="en-US" sz="1400" b="1" dirty="0">
              <a:solidFill>
                <a:schemeClr val="tx2"/>
              </a:solidFill>
              <a:latin typeface="Arial Narrow" panose="020B0606020202030204" pitchFamily="34" charset="0"/>
            </a:endParaRPr>
          </a:p>
        </p:txBody>
      </p:sp>
      <p:sp>
        <p:nvSpPr>
          <p:cNvPr id="32" name="Rectangle 11"/>
          <p:cNvSpPr>
            <a:spLocks noChangeArrowheads="1"/>
          </p:cNvSpPr>
          <p:nvPr/>
        </p:nvSpPr>
        <p:spPr bwMode="auto">
          <a:xfrm>
            <a:off x="5668438" y="1777621"/>
            <a:ext cx="928695" cy="464277"/>
          </a:xfrm>
          <a:prstGeom prst="rect">
            <a:avLst/>
          </a:prstGeom>
          <a:solidFill>
            <a:schemeClr val="accent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lgn="ctr">
              <a:defRPr/>
            </a:pPr>
            <a:r>
              <a:rPr lang="en-US" sz="1400" b="1" dirty="0" smtClean="0">
                <a:solidFill>
                  <a:schemeClr val="tx2"/>
                </a:solidFill>
                <a:latin typeface="Arial Narrow" panose="020B0606020202030204" pitchFamily="34" charset="0"/>
              </a:rPr>
              <a:t>100 Points</a:t>
            </a:r>
            <a:endParaRPr lang="en-US" sz="1400" b="1" dirty="0">
              <a:solidFill>
                <a:schemeClr val="tx2"/>
              </a:solidFill>
              <a:latin typeface="Arial Narrow" panose="020B0606020202030204" pitchFamily="34" charset="0"/>
            </a:endParaRPr>
          </a:p>
        </p:txBody>
      </p:sp>
      <p:sp>
        <p:nvSpPr>
          <p:cNvPr id="33" name="Rectangle 11"/>
          <p:cNvSpPr>
            <a:spLocks noChangeArrowheads="1"/>
          </p:cNvSpPr>
          <p:nvPr/>
        </p:nvSpPr>
        <p:spPr bwMode="auto">
          <a:xfrm>
            <a:off x="3112586" y="2441177"/>
            <a:ext cx="3281173" cy="540190"/>
          </a:xfrm>
          <a:prstGeom prst="rect">
            <a:avLst/>
          </a:prstGeom>
          <a:solidFill>
            <a:schemeClr val="accent2"/>
          </a:solidFill>
          <a:ln w="9525">
            <a:noFill/>
            <a:miter lim="800000"/>
            <a:headEnd/>
            <a:tailEnd/>
          </a:ln>
          <a:scene3d>
            <a:camera prst="orthographicFront"/>
            <a:lightRig rig="threePt" dir="t"/>
          </a:scene3d>
          <a:sp3d>
            <a:bevelT w="114300" prst="artDeco"/>
          </a:sp3d>
        </p:spPr>
        <p:txBody>
          <a:bodyPr lIns="90000" tIns="46800" rIns="90000" bIns="46800" anchor="t" anchorCtr="1"/>
          <a:lstStyle/>
          <a:p>
            <a:pPr algn="ctr">
              <a:defRPr/>
            </a:pPr>
            <a:r>
              <a:rPr lang="en-US" sz="1400" b="1" dirty="0" smtClean="0">
                <a:solidFill>
                  <a:schemeClr val="tx2"/>
                </a:solidFill>
                <a:latin typeface="Arial Narrow" panose="020B0606020202030204" pitchFamily="34" charset="0"/>
              </a:rPr>
              <a:t>Achieve  Minimum score of 70 out of 100 points to proceed to Gate 3</a:t>
            </a:r>
            <a:endParaRPr lang="en-US" sz="1400" b="1" dirty="0">
              <a:solidFill>
                <a:schemeClr val="tx2"/>
              </a:solidFill>
              <a:latin typeface="Arial Narrow" panose="020B0606020202030204" pitchFamily="34" charset="0"/>
            </a:endParaRPr>
          </a:p>
        </p:txBody>
      </p:sp>
      <p:sp>
        <p:nvSpPr>
          <p:cNvPr id="34" name="AutoShape 90"/>
          <p:cNvSpPr>
            <a:spLocks noChangeArrowheads="1"/>
          </p:cNvSpPr>
          <p:nvPr/>
        </p:nvSpPr>
        <p:spPr bwMode="auto">
          <a:xfrm>
            <a:off x="2511972" y="3976382"/>
            <a:ext cx="4335517" cy="1922042"/>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35" name="Text Box 91"/>
          <p:cNvSpPr txBox="1">
            <a:spLocks noChangeArrowheads="1"/>
          </p:cNvSpPr>
          <p:nvPr/>
        </p:nvSpPr>
        <p:spPr bwMode="auto">
          <a:xfrm>
            <a:off x="4006868" y="3398284"/>
            <a:ext cx="1238557" cy="400110"/>
          </a:xfrm>
          <a:prstGeom prst="rect">
            <a:avLst/>
          </a:prstGeom>
          <a:solidFill>
            <a:schemeClr val="tx2"/>
          </a:solidFill>
          <a:ln w="9525" algn="ctr">
            <a:solidFill>
              <a:schemeClr val="bg1"/>
            </a:solidFill>
            <a:miter lim="800000"/>
            <a:headEnd/>
            <a:tailEnd/>
          </a:ln>
          <a:effectLst>
            <a:outerShdw dist="38100" dir="2700000" algn="tl" rotWithShape="0">
              <a:srgbClr val="000000">
                <a:alpha val="39999"/>
              </a:srgbClr>
            </a:outerShdw>
          </a:effectLst>
        </p:spPr>
        <p:txBody>
          <a:bodyPr wrap="square">
            <a:spAutoFit/>
          </a:bodyPr>
          <a:lstStyle/>
          <a:p>
            <a:pPr>
              <a:defRPr/>
            </a:pPr>
            <a:r>
              <a:rPr lang="en-ZA" sz="2000" b="1" dirty="0">
                <a:solidFill>
                  <a:schemeClr val="bg1"/>
                </a:solidFill>
                <a:latin typeface="Arial Narrow" panose="020B0606020202030204" pitchFamily="34" charset="0"/>
              </a:rPr>
              <a:t>Gate </a:t>
            </a:r>
            <a:r>
              <a:rPr lang="en-ZA" sz="2000" b="1" dirty="0" smtClean="0">
                <a:solidFill>
                  <a:schemeClr val="bg1"/>
                </a:solidFill>
                <a:latin typeface="Arial Narrow" panose="020B0606020202030204" pitchFamily="34" charset="0"/>
              </a:rPr>
              <a:t>3</a:t>
            </a:r>
            <a:endParaRPr lang="en-GB" sz="2000" b="1" dirty="0">
              <a:solidFill>
                <a:schemeClr val="bg1"/>
              </a:solidFill>
              <a:latin typeface="Arial Narrow" panose="020B0606020202030204" pitchFamily="34" charset="0"/>
            </a:endParaRPr>
          </a:p>
        </p:txBody>
      </p:sp>
      <p:sp>
        <p:nvSpPr>
          <p:cNvPr id="36" name="Rectangle 12"/>
          <p:cNvSpPr>
            <a:spLocks noChangeArrowheads="1"/>
          </p:cNvSpPr>
          <p:nvPr/>
        </p:nvSpPr>
        <p:spPr bwMode="auto">
          <a:xfrm>
            <a:off x="2960720" y="4103736"/>
            <a:ext cx="1518489" cy="456507"/>
          </a:xfrm>
          <a:prstGeom prst="rect">
            <a:avLst/>
          </a:prstGeom>
          <a:solidFill>
            <a:schemeClr val="accent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400" b="1" dirty="0" smtClean="0">
                <a:solidFill>
                  <a:schemeClr val="tx2"/>
                </a:solidFill>
                <a:latin typeface="Arial Narrow" panose="020B0606020202030204" pitchFamily="34" charset="0"/>
              </a:rPr>
              <a:t>Price </a:t>
            </a:r>
            <a:r>
              <a:rPr lang="en-US" sz="1400" dirty="0" smtClean="0">
                <a:solidFill>
                  <a:schemeClr val="tx2"/>
                </a:solidFill>
                <a:latin typeface="Arial Narrow" panose="020B0606020202030204" pitchFamily="34" charset="0"/>
              </a:rPr>
              <a:t>=</a:t>
            </a:r>
            <a:r>
              <a:rPr lang="en-US" sz="1400" b="1" dirty="0" smtClean="0">
                <a:solidFill>
                  <a:schemeClr val="tx2"/>
                </a:solidFill>
                <a:latin typeface="Arial Narrow" panose="020B0606020202030204" pitchFamily="34" charset="0"/>
              </a:rPr>
              <a:t> 80</a:t>
            </a:r>
            <a:endParaRPr lang="en-US" sz="1400" b="1" dirty="0">
              <a:solidFill>
                <a:schemeClr val="tx2"/>
              </a:solidFill>
              <a:latin typeface="Arial Narrow" panose="020B0606020202030204" pitchFamily="34" charset="0"/>
            </a:endParaRPr>
          </a:p>
        </p:txBody>
      </p:sp>
      <p:sp>
        <p:nvSpPr>
          <p:cNvPr id="37" name="Rectangle 12"/>
          <p:cNvSpPr>
            <a:spLocks noChangeArrowheads="1"/>
          </p:cNvSpPr>
          <p:nvPr/>
        </p:nvSpPr>
        <p:spPr bwMode="auto">
          <a:xfrm>
            <a:off x="2960720" y="5272852"/>
            <a:ext cx="1518489" cy="456507"/>
          </a:xfrm>
          <a:prstGeom prst="rect">
            <a:avLst/>
          </a:prstGeom>
          <a:solidFill>
            <a:schemeClr val="accent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400" b="1" dirty="0" smtClean="0">
                <a:solidFill>
                  <a:schemeClr val="tx2"/>
                </a:solidFill>
                <a:latin typeface="Arial Narrow" panose="020B0606020202030204" pitchFamily="34" charset="0"/>
              </a:rPr>
              <a:t>BBBEE </a:t>
            </a:r>
            <a:r>
              <a:rPr lang="en-US" sz="1400" dirty="0" smtClean="0">
                <a:solidFill>
                  <a:schemeClr val="tx2"/>
                </a:solidFill>
                <a:latin typeface="Arial Narrow" panose="020B0606020202030204" pitchFamily="34" charset="0"/>
              </a:rPr>
              <a:t>=</a:t>
            </a:r>
            <a:r>
              <a:rPr lang="en-US" sz="1400" b="1" dirty="0" smtClean="0">
                <a:solidFill>
                  <a:schemeClr val="tx2"/>
                </a:solidFill>
                <a:latin typeface="Arial Narrow" panose="020B0606020202030204" pitchFamily="34" charset="0"/>
              </a:rPr>
              <a:t> 20</a:t>
            </a:r>
            <a:endParaRPr lang="en-US" sz="1400" b="1" dirty="0">
              <a:solidFill>
                <a:schemeClr val="tx2"/>
              </a:solidFill>
              <a:latin typeface="Arial Narrow" panose="020B0606020202030204" pitchFamily="34" charset="0"/>
            </a:endParaRPr>
          </a:p>
        </p:txBody>
      </p:sp>
      <p:sp>
        <p:nvSpPr>
          <p:cNvPr id="38" name="Rectangle 11"/>
          <p:cNvSpPr>
            <a:spLocks noChangeArrowheads="1"/>
          </p:cNvSpPr>
          <p:nvPr/>
        </p:nvSpPr>
        <p:spPr bwMode="auto">
          <a:xfrm>
            <a:off x="5089450" y="4688303"/>
            <a:ext cx="928695" cy="447814"/>
          </a:xfrm>
          <a:prstGeom prst="rect">
            <a:avLst/>
          </a:prstGeom>
          <a:solidFill>
            <a:schemeClr val="accent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400" b="1" dirty="0" smtClean="0">
                <a:solidFill>
                  <a:schemeClr val="tx2"/>
                </a:solidFill>
                <a:latin typeface="Arial Narrow" panose="020B0606020202030204" pitchFamily="34" charset="0"/>
              </a:rPr>
              <a:t>100 points</a:t>
            </a:r>
            <a:endParaRPr lang="en-US" sz="1400" b="1" dirty="0">
              <a:solidFill>
                <a:schemeClr val="tx2"/>
              </a:solidFill>
              <a:latin typeface="Arial Narrow" panose="020B0606020202030204" pitchFamily="34" charset="0"/>
            </a:endParaRPr>
          </a:p>
        </p:txBody>
      </p:sp>
    </p:spTree>
    <p:extLst>
      <p:ext uri="{BB962C8B-B14F-4D97-AF65-F5344CB8AC3E}">
        <p14:creationId xmlns:p14="http://schemas.microsoft.com/office/powerpoint/2010/main" val="577314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18446"/>
            <a:ext cx="8793162" cy="261610"/>
          </a:xfrm>
          <a:noFill/>
          <a:ln w="9525">
            <a:noFill/>
            <a:miter lim="800000"/>
            <a:headEnd/>
            <a:tailEnd/>
          </a:ln>
        </p:spPr>
        <p:txBody>
          <a:bodyPr vert="horz" wrap="square" lIns="360000" tIns="0" rIns="0" bIns="0" numCol="1" anchor="ctr" anchorCtr="0" compatLnSpc="1">
            <a:prstTxWarp prst="textNoShape">
              <a:avLst/>
            </a:prstTxWarp>
            <a:spAutoFit/>
          </a:bodyPr>
          <a:lstStyle/>
          <a:p>
            <a:pPr defTabSz="914400" eaLnBrk="1" hangingPunct="1"/>
            <a:r>
              <a:rPr lang="en-ZA" sz="2000" kern="1200" dirty="0" smtClean="0">
                <a:effectLst>
                  <a:outerShdw blurRad="38100" dist="38100" dir="2700000" algn="tl">
                    <a:srgbClr val="000000">
                      <a:alpha val="43137"/>
                    </a:srgbClr>
                  </a:outerShdw>
                </a:effectLst>
              </a:rPr>
              <a:t>Bidder Compliance Checklist</a:t>
            </a:r>
            <a:endParaRPr lang="en-ZA" sz="2000" kern="1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10359" y="760094"/>
            <a:ext cx="9033641" cy="693010"/>
          </a:xfrm>
        </p:spPr>
        <p:txBody>
          <a:bodyPr/>
          <a:lstStyle/>
          <a:p>
            <a:pPr marL="180975" indent="-3175">
              <a:lnSpc>
                <a:spcPct val="150000"/>
              </a:lnSpc>
              <a:buNone/>
            </a:pPr>
            <a:r>
              <a:rPr lang="en-GB" kern="1200" dirty="0" smtClean="0">
                <a:solidFill>
                  <a:schemeClr val="tx2">
                    <a:lumMod val="50000"/>
                  </a:schemeClr>
                </a:solidFill>
              </a:rPr>
              <a:t>Bidders </a:t>
            </a:r>
            <a:r>
              <a:rPr lang="en-GB" kern="1200" dirty="0">
                <a:solidFill>
                  <a:schemeClr val="tx2">
                    <a:lumMod val="50000"/>
                  </a:schemeClr>
                </a:solidFill>
              </a:rPr>
              <a:t>are required to </a:t>
            </a:r>
            <a:r>
              <a:rPr lang="en-ZA" kern="1200" dirty="0" smtClean="0">
                <a:solidFill>
                  <a:schemeClr val="tx2">
                    <a:lumMod val="50000"/>
                  </a:schemeClr>
                </a:solidFill>
              </a:rPr>
              <a:t>complete Annexure A2 to assist the evaluators to locate mandatory requirements documents.</a:t>
            </a:r>
            <a:endParaRPr lang="en-ZA" sz="1400" dirty="0">
              <a:solidFill>
                <a:schemeClr val="tx2">
                  <a:lumMod val="50000"/>
                </a:schemeClr>
              </a:solidFill>
              <a:cs typeface="Arial" panose="020B0604020202020204" pitchFamily="34" charset="0"/>
            </a:endParaRPr>
          </a:p>
        </p:txBody>
      </p:sp>
      <p:sp>
        <p:nvSpPr>
          <p:cNvPr id="4" name="Slide Number Placeholder 3"/>
          <p:cNvSpPr>
            <a:spLocks noGrp="1"/>
          </p:cNvSpPr>
          <p:nvPr>
            <p:ph type="sldNum" sz="quarter" idx="11"/>
          </p:nvPr>
        </p:nvSpPr>
        <p:spPr/>
        <p:txBody>
          <a:bodyPr/>
          <a:lstStyle/>
          <a:p>
            <a:pPr>
              <a:defRPr/>
            </a:pPr>
            <a:fld id="{7ABC2798-EB18-44DC-8EE5-F31FF9AF6718}" type="slidenum">
              <a:rPr lang="en-ZA" smtClean="0"/>
              <a:pPr>
                <a:defRPr/>
              </a:pPr>
              <a:t>11</a:t>
            </a:fld>
            <a:endParaRPr lang="en-ZA" dirty="0"/>
          </a:p>
        </p:txBody>
      </p:sp>
      <p:sp>
        <p:nvSpPr>
          <p:cNvPr id="8" name="Slide Number Placeholder 7"/>
          <p:cNvSpPr txBox="1">
            <a:spLocks/>
          </p:cNvSpPr>
          <p:nvPr/>
        </p:nvSpPr>
        <p:spPr bwMode="gray">
          <a:xfrm>
            <a:off x="6963021" y="6519723"/>
            <a:ext cx="862012"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US"/>
            </a:defPPr>
            <a:lvl1pPr algn="r" rtl="0" fontAlgn="base">
              <a:spcBef>
                <a:spcPct val="0"/>
              </a:spcBef>
              <a:spcAft>
                <a:spcPct val="0"/>
              </a:spcAft>
              <a:defRPr sz="1200" kern="1200">
                <a:solidFill>
                  <a:schemeClr val="bg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11</a:t>
            </a:fld>
            <a:endParaRPr lang="en-ZA" dirty="0">
              <a:solidFill>
                <a:schemeClr val="tx1"/>
              </a:solidFill>
            </a:endParaRPr>
          </a:p>
        </p:txBody>
      </p:sp>
      <p:pic>
        <p:nvPicPr>
          <p:cNvPr id="9728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87523"/>
            <a:ext cx="8724900" cy="38846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67114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12</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a:solidFill>
                  <a:srgbClr val="BFBFBF"/>
                </a:solidFill>
              </a:rPr>
              <a:t>4</a:t>
            </a:r>
            <a:r>
              <a:rPr lang="en-ZA" sz="2000" b="1" dirty="0" smtClean="0">
                <a:solidFill>
                  <a:srgbClr val="BFBFBF"/>
                </a:solidFill>
              </a:rPr>
              <a:t>. </a:t>
            </a:r>
            <a:r>
              <a:rPr lang="en-ZA" sz="2000" b="1" dirty="0">
                <a:solidFill>
                  <a:srgbClr val="BFBFBF"/>
                </a:solidFill>
              </a:rPr>
              <a:t>Bid </a:t>
            </a:r>
            <a:r>
              <a:rPr lang="en-ZA" sz="2000" b="1" dirty="0" smtClean="0">
                <a:solidFill>
                  <a:srgbClr val="BFBFBF"/>
                </a:solidFill>
              </a:rPr>
              <a:t>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FF0000"/>
                </a:solidFill>
              </a:rPr>
              <a:t>5</a:t>
            </a:r>
            <a:r>
              <a:rPr lang="en-ZA" sz="2000" b="1" dirty="0" smtClean="0">
                <a:solidFill>
                  <a:srgbClr val="FF0000"/>
                </a:solidFill>
              </a:rPr>
              <a:t>. PRICE &amp; BBBEE</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SLA</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lvl1pPr defTabSz="914400" eaLnBrk="1" hangingPunct="1">
              <a:lnSpc>
                <a:spcPct val="85000"/>
              </a:lnSpc>
              <a:defRPr sz="2000" b="1">
                <a:solidFill>
                  <a:schemeClr val="bg1"/>
                </a:solidFill>
                <a:effectLst>
                  <a:outerShdw blurRad="38100" dist="38100" dir="2700000" algn="tl">
                    <a:srgbClr val="000000">
                      <a:alpha val="43137"/>
                    </a:srgbClr>
                  </a:outerShdw>
                </a:effectLst>
                <a:latin typeface="+mj-lt"/>
                <a:ea typeface="+mj-ea"/>
                <a:cs typeface="+mj-cs"/>
              </a:defRPr>
            </a:lvl1pPr>
            <a:lvl2pPr defTabSz="912813" eaLnBrk="0" hangingPunct="0">
              <a:lnSpc>
                <a:spcPct val="85000"/>
              </a:lnSpc>
              <a:defRPr sz="4400" b="1">
                <a:solidFill>
                  <a:schemeClr val="bg1"/>
                </a:solidFill>
              </a:defRPr>
            </a:lvl2pPr>
            <a:lvl3pPr defTabSz="912813" eaLnBrk="0" hangingPunct="0">
              <a:lnSpc>
                <a:spcPct val="85000"/>
              </a:lnSpc>
              <a:defRPr sz="4400" b="1">
                <a:solidFill>
                  <a:schemeClr val="bg1"/>
                </a:solidFill>
              </a:defRPr>
            </a:lvl3pPr>
            <a:lvl4pPr defTabSz="912813" eaLnBrk="0" hangingPunct="0">
              <a:lnSpc>
                <a:spcPct val="85000"/>
              </a:lnSpc>
              <a:defRPr sz="4400" b="1">
                <a:solidFill>
                  <a:schemeClr val="bg1"/>
                </a:solidFill>
              </a:defRPr>
            </a:lvl4pPr>
            <a:lvl5pPr defTabSz="912813" eaLnBrk="0" hangingPunct="0">
              <a:lnSpc>
                <a:spcPct val="85000"/>
              </a:lnSpc>
              <a:defRPr sz="4400" b="1">
                <a:solidFill>
                  <a:schemeClr val="bg1"/>
                </a:solidFill>
              </a:defRPr>
            </a:lvl5pPr>
            <a:lvl6pPr marL="466481" defTabSz="913526" fontAlgn="base">
              <a:lnSpc>
                <a:spcPct val="85000"/>
              </a:lnSpc>
              <a:spcBef>
                <a:spcPct val="0"/>
              </a:spcBef>
              <a:spcAft>
                <a:spcPct val="0"/>
              </a:spcAft>
              <a:defRPr b="1">
                <a:solidFill>
                  <a:schemeClr val="bg1"/>
                </a:solidFill>
              </a:defRPr>
            </a:lvl6pPr>
            <a:lvl7pPr marL="932962" defTabSz="913526" fontAlgn="base">
              <a:lnSpc>
                <a:spcPct val="85000"/>
              </a:lnSpc>
              <a:spcBef>
                <a:spcPct val="0"/>
              </a:spcBef>
              <a:spcAft>
                <a:spcPct val="0"/>
              </a:spcAft>
              <a:defRPr b="1">
                <a:solidFill>
                  <a:schemeClr val="bg1"/>
                </a:solidFill>
              </a:defRPr>
            </a:lvl7pPr>
            <a:lvl8pPr marL="1399443" defTabSz="913526" fontAlgn="base">
              <a:lnSpc>
                <a:spcPct val="85000"/>
              </a:lnSpc>
              <a:spcBef>
                <a:spcPct val="0"/>
              </a:spcBef>
              <a:spcAft>
                <a:spcPct val="0"/>
              </a:spcAft>
              <a:defRPr b="1">
                <a:solidFill>
                  <a:schemeClr val="bg1"/>
                </a:solidFill>
              </a:defRPr>
            </a:lvl8pPr>
            <a:lvl9pPr marL="1865925" defTabSz="913526" fontAlgn="base">
              <a:lnSpc>
                <a:spcPct val="85000"/>
              </a:lnSpc>
              <a:spcBef>
                <a:spcPct val="0"/>
              </a:spcBef>
              <a:spcAft>
                <a:spcPct val="0"/>
              </a:spcAft>
              <a:defRPr b="1">
                <a:solidFill>
                  <a:schemeClr val="bg1"/>
                </a:solidFill>
              </a:defRPr>
            </a:lvl9pPr>
          </a:lstStyle>
          <a:p>
            <a:r>
              <a:rPr lang="en-ZA" dirty="0"/>
              <a:t>Table of Content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a:t>
            </a:r>
            <a:r>
              <a:rPr lang="en-ZA" sz="2000" b="1" dirty="0" smtClean="0">
                <a:effectLst>
                  <a:outerShdw blurRad="38100" dist="38100" dir="2700000" algn="tl">
                    <a:srgbClr val="000000">
                      <a:alpha val="43137"/>
                    </a:srgbClr>
                  </a:outerShdw>
                </a:effectLst>
              </a:rPr>
              <a:t>2 (Price &amp; BBBEE) </a:t>
            </a:r>
          </a:p>
          <a:p>
            <a:pPr marL="0" indent="0" algn="ctr">
              <a:buNone/>
            </a:pPr>
            <a:endParaRPr lang="en-ZA" sz="2000" b="1" dirty="0" smtClean="0"/>
          </a:p>
          <a:p>
            <a:pPr marL="0" indent="0" algn="ctr">
              <a:buNone/>
            </a:pPr>
            <a:r>
              <a:rPr lang="en-ZA" sz="2000" b="1" dirty="0" smtClean="0"/>
              <a:t>PRICING </a:t>
            </a:r>
            <a:endParaRPr lang="en-ZA" sz="2000" b="1" dirty="0"/>
          </a:p>
        </p:txBody>
      </p:sp>
    </p:spTree>
    <p:extLst>
      <p:ext uri="{BB962C8B-B14F-4D97-AF65-F5344CB8AC3E}">
        <p14:creationId xmlns:p14="http://schemas.microsoft.com/office/powerpoint/2010/main" val="4314096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14</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rPr>
              <a:t>Bid Evaluation Process  Gate </a:t>
            </a:r>
            <a:r>
              <a:rPr lang="en-ZA" sz="2000" b="1" dirty="0" smtClean="0">
                <a:solidFill>
                  <a:srgbClr val="FFFFFF"/>
                </a:solidFill>
                <a:effectLst>
                  <a:outerShdw blurRad="38100" dist="38100" dir="2700000" algn="tl">
                    <a:srgbClr val="000000">
                      <a:alpha val="43137"/>
                    </a:srgbClr>
                  </a:outerShdw>
                </a:effectLst>
              </a:rPr>
              <a:t>2 </a:t>
            </a:r>
            <a:r>
              <a:rPr lang="en-ZA" sz="2000" b="1" dirty="0">
                <a:solidFill>
                  <a:srgbClr val="FFFFFF"/>
                </a:solidFill>
                <a:effectLst>
                  <a:outerShdw blurRad="38100" dist="38100" dir="2700000" algn="tl">
                    <a:srgbClr val="000000">
                      <a:alpha val="43137"/>
                    </a:srgbClr>
                  </a:outerShdw>
                </a:effectLst>
              </a:rPr>
              <a:t>– </a:t>
            </a:r>
            <a:r>
              <a:rPr lang="en-ZA" sz="2000" b="1" dirty="0" smtClean="0">
                <a:solidFill>
                  <a:srgbClr val="FFFFFF"/>
                </a:solidFill>
                <a:effectLst>
                  <a:outerShdw blurRad="38100" dist="38100" dir="2700000" algn="tl">
                    <a:srgbClr val="000000">
                      <a:alpha val="43137"/>
                    </a:srgbClr>
                  </a:outerShdw>
                </a:effectLst>
                <a:latin typeface="Arial"/>
              </a:rPr>
              <a:t>Price</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149542" y="1717288"/>
            <a:ext cx="8844915" cy="461665"/>
          </a:xfrm>
          <a:prstGeom prst="rect">
            <a:avLst/>
          </a:prstGeom>
        </p:spPr>
        <p:txBody>
          <a:bodyPr wrap="square">
            <a:spAutoFit/>
          </a:bodyPr>
          <a:lstStyle/>
          <a:p>
            <a:pPr algn="just">
              <a:lnSpc>
                <a:spcPct val="150000"/>
              </a:lnSpc>
            </a:pPr>
            <a:r>
              <a:rPr lang="en-ZA" sz="1400" b="1" u="sng" dirty="0" smtClean="0">
                <a:solidFill>
                  <a:srgbClr val="003366"/>
                </a:solidFill>
                <a:ea typeface="Times New Roman" pitchFamily="18" charset="0"/>
                <a:cs typeface="Tahoma" pitchFamily="34" charset="0"/>
              </a:rPr>
              <a:t>Stage </a:t>
            </a:r>
            <a:r>
              <a:rPr lang="en-ZA" sz="1400" b="1" u="sng" dirty="0">
                <a:solidFill>
                  <a:srgbClr val="003366"/>
                </a:solidFill>
                <a:ea typeface="Times New Roman" pitchFamily="18" charset="0"/>
                <a:cs typeface="Tahoma" pitchFamily="34" charset="0"/>
              </a:rPr>
              <a:t>1</a:t>
            </a:r>
            <a:r>
              <a:rPr lang="en-ZA" sz="1400" b="1" u="sng" dirty="0" smtClean="0">
                <a:solidFill>
                  <a:srgbClr val="003366"/>
                </a:solidFill>
                <a:ea typeface="Times New Roman" pitchFamily="18" charset="0"/>
                <a:cs typeface="Tahoma" pitchFamily="34" charset="0"/>
              </a:rPr>
              <a:t>: Price </a:t>
            </a:r>
            <a:r>
              <a:rPr lang="en-ZA" sz="1400" b="1" u="sng" dirty="0">
                <a:solidFill>
                  <a:srgbClr val="003366"/>
                </a:solidFill>
                <a:ea typeface="Times New Roman" pitchFamily="18" charset="0"/>
                <a:cs typeface="Tahoma" pitchFamily="34" charset="0"/>
              </a:rPr>
              <a:t>Evaluation </a:t>
            </a:r>
            <a:r>
              <a:rPr lang="en-ZA" sz="1400" b="1" u="sng" dirty="0" smtClean="0">
                <a:solidFill>
                  <a:srgbClr val="003366"/>
                </a:solidFill>
                <a:ea typeface="Times New Roman" pitchFamily="18" charset="0"/>
                <a:cs typeface="Tahoma" pitchFamily="34" charset="0"/>
              </a:rPr>
              <a:t>(80 </a:t>
            </a:r>
            <a:r>
              <a:rPr lang="en-ZA" sz="1400" b="1" u="sng" dirty="0">
                <a:solidFill>
                  <a:srgbClr val="003366"/>
                </a:solidFill>
                <a:ea typeface="Times New Roman" pitchFamily="18" charset="0"/>
                <a:cs typeface="Tahoma" pitchFamily="34" charset="0"/>
              </a:rPr>
              <a:t>points)</a:t>
            </a:r>
            <a:r>
              <a:rPr lang="en-ZA" sz="1600" b="1" u="sng" dirty="0">
                <a:solidFill>
                  <a:srgbClr val="003366"/>
                </a:solidFill>
                <a:ea typeface="Times New Roman" pitchFamily="18" charset="0"/>
                <a:cs typeface="Tahoma" pitchFamily="34" charset="0"/>
              </a:rPr>
              <a:t> </a:t>
            </a:r>
            <a:endParaRPr lang="en-ZA" sz="1600" b="1" u="sng" dirty="0" smtClean="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785927084"/>
              </p:ext>
            </p:extLst>
          </p:nvPr>
        </p:nvGraphicFramePr>
        <p:xfrm>
          <a:off x="219075" y="3162592"/>
          <a:ext cx="6345637" cy="1141846"/>
        </p:xfrm>
        <a:graphic>
          <a:graphicData uri="http://schemas.openxmlformats.org/drawingml/2006/table">
            <a:tbl>
              <a:tblPr firstRow="1" firstCol="1" bandRow="1">
                <a:tableStyleId>{5C22544A-7EE6-4342-B048-85BDC9FD1C3A}</a:tableStyleId>
              </a:tblPr>
              <a:tblGrid>
                <a:gridCol w="3799444"/>
                <a:gridCol w="2546193"/>
              </a:tblGrid>
              <a:tr h="178934">
                <a:tc>
                  <a:txBody>
                    <a:body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Adjudication Criteria</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c>
                  <a:txBody>
                    <a:body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Points</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r>
              <a:tr h="928486">
                <a:tc>
                  <a:txBody>
                    <a:bodyPr/>
                    <a:lstStyle/>
                    <a:p>
                      <a:pPr marL="0" marR="0" lvl="0" indent="0" algn="l" defTabSz="932962" rtl="0" eaLnBrk="1" fontAlgn="auto" latinLnBrk="0" hangingPunct="1">
                        <a:lnSpc>
                          <a:spcPct val="150000"/>
                        </a:lnSpc>
                        <a:spcBef>
                          <a:spcPts val="0"/>
                        </a:spcBef>
                        <a:spcAft>
                          <a:spcPts val="0"/>
                        </a:spcAft>
                        <a:buClrTx/>
                        <a:buSzTx/>
                        <a:buFont typeface="Arial" pitchFamily="34" charset="0"/>
                        <a:buNone/>
                        <a:tabLst/>
                        <a:defRPr/>
                      </a:pPr>
                      <a:r>
                        <a:rPr lang="en-ZA" sz="1200" b="1" kern="1200" dirty="0">
                          <a:solidFill>
                            <a:schemeClr val="tx2">
                              <a:lumMod val="75000"/>
                            </a:schemeClr>
                          </a:solidFill>
                          <a:latin typeface="+mn-lt"/>
                          <a:ea typeface="+mn-ea"/>
                          <a:cs typeface="+mn-cs"/>
                        </a:rPr>
                        <a:t>Price </a:t>
                      </a:r>
                      <a:r>
                        <a:rPr lang="en-ZA" sz="1200" b="1" kern="1200" dirty="0" smtClean="0">
                          <a:solidFill>
                            <a:schemeClr val="tx2">
                              <a:lumMod val="75000"/>
                            </a:schemeClr>
                          </a:solidFill>
                          <a:latin typeface="+mn-lt"/>
                          <a:ea typeface="+mn-ea"/>
                          <a:cs typeface="+mn-cs"/>
                        </a:rPr>
                        <a:t>Evaluation</a:t>
                      </a:r>
                    </a:p>
                    <a:p>
                      <a:pPr marL="270510" algn="just">
                        <a:lnSpc>
                          <a:spcPct val="150000"/>
                        </a:lnSpc>
                        <a:spcBef>
                          <a:spcPts val="1200"/>
                        </a:spcBef>
                        <a:spcAft>
                          <a:spcPts val="600"/>
                        </a:spcAft>
                      </a:pPr>
                      <a:endParaRPr lang="en-ZA" sz="1100" dirty="0" smtClean="0">
                        <a:effectLst/>
                        <a:latin typeface="Arial"/>
                        <a:ea typeface="Times New Roman"/>
                        <a:cs typeface="Times New Roman"/>
                      </a:endParaRPr>
                    </a:p>
                  </a:txBody>
                  <a:tcPr marL="68580" marR="68580" marT="0" marB="0" anchor="ctr"/>
                </a:tc>
                <a:tc>
                  <a:txBody>
                    <a:bodyPr/>
                    <a:lstStyle/>
                    <a:p>
                      <a:pPr algn="ctr">
                        <a:lnSpc>
                          <a:spcPct val="150000"/>
                        </a:lnSpc>
                        <a:spcBef>
                          <a:spcPts val="1200"/>
                        </a:spcBef>
                        <a:spcAft>
                          <a:spcPts val="600"/>
                        </a:spcAft>
                      </a:pPr>
                      <a:r>
                        <a:rPr lang="en-ZA" sz="1100" dirty="0">
                          <a:effectLst/>
                        </a:rPr>
                        <a:t>8</a:t>
                      </a:r>
                      <a:r>
                        <a:rPr lang="en-ZA" sz="1100" dirty="0" smtClean="0">
                          <a:effectLst/>
                        </a:rPr>
                        <a:t>0</a:t>
                      </a:r>
                      <a:endParaRPr lang="en-ZA" sz="1000" dirty="0">
                        <a:effectLst/>
                        <a:latin typeface="Arial"/>
                        <a:ea typeface="Times New Roman"/>
                        <a:cs typeface="Times New Roman"/>
                      </a:endParaRPr>
                    </a:p>
                  </a:txBody>
                  <a:tcPr marL="68580" marR="68580" marT="0" marB="0" anchor="ctr"/>
                </a:tc>
              </a:tr>
            </a:tbl>
          </a:graphicData>
        </a:graphic>
      </p:graphicFrame>
      <p:sp>
        <p:nvSpPr>
          <p:cNvPr id="8" name="Rectangle 7"/>
          <p:cNvSpPr/>
          <p:nvPr/>
        </p:nvSpPr>
        <p:spPr>
          <a:xfrm>
            <a:off x="219075" y="5418640"/>
            <a:ext cx="7505700" cy="738664"/>
          </a:xfrm>
          <a:prstGeom prst="rect">
            <a:avLst/>
          </a:prstGeom>
        </p:spPr>
        <p:txBody>
          <a:bodyPr wrap="square">
            <a:spAutoFit/>
          </a:bodyPr>
          <a:lstStyle/>
          <a:p>
            <a:r>
              <a:rPr lang="en-ZA" sz="1400" dirty="0">
                <a:solidFill>
                  <a:srgbClr val="004F87">
                    <a:lumMod val="75000"/>
                  </a:srgbClr>
                </a:solidFill>
              </a:rPr>
              <a:t>Ps	=	Points scored for price of Bid under consideration</a:t>
            </a:r>
          </a:p>
          <a:p>
            <a:r>
              <a:rPr lang="en-ZA" sz="1400" dirty="0" smtClean="0">
                <a:solidFill>
                  <a:srgbClr val="004F87">
                    <a:lumMod val="75000"/>
                  </a:srgbClr>
                </a:solidFill>
              </a:rPr>
              <a:t>Pt.</a:t>
            </a:r>
            <a:r>
              <a:rPr lang="en-ZA" sz="1400" dirty="0">
                <a:solidFill>
                  <a:srgbClr val="004F87">
                    <a:lumMod val="75000"/>
                  </a:srgbClr>
                </a:solidFill>
              </a:rPr>
              <a:t>	=	Rand value of Bid under consideration</a:t>
            </a:r>
          </a:p>
          <a:p>
            <a:r>
              <a:rPr lang="en-ZA" sz="1400" dirty="0">
                <a:solidFill>
                  <a:srgbClr val="004F87">
                    <a:lumMod val="75000"/>
                  </a:srgbClr>
                </a:solidFill>
              </a:rPr>
              <a:t>Pmin	=	Rand value of lowest acceptable Bid</a:t>
            </a:r>
          </a:p>
        </p:txBody>
      </p:sp>
      <p:sp>
        <p:nvSpPr>
          <p:cNvPr id="9" name="Rectangle 8"/>
          <p:cNvSpPr/>
          <p:nvPr/>
        </p:nvSpPr>
        <p:spPr>
          <a:xfrm>
            <a:off x="149542" y="839063"/>
            <a:ext cx="8594408" cy="698717"/>
          </a:xfrm>
          <a:prstGeom prst="rect">
            <a:avLst/>
          </a:prstGeom>
        </p:spPr>
        <p:txBody>
          <a:bodyPr wrap="square">
            <a:spAutoFit/>
          </a:bodyPr>
          <a:lstStyle/>
          <a:p>
            <a:pPr>
              <a:lnSpc>
                <a:spcPct val="150000"/>
              </a:lnSpc>
            </a:pPr>
            <a:r>
              <a:rPr lang="en-ZA" sz="1400" dirty="0" smtClean="0">
                <a:solidFill>
                  <a:srgbClr val="003366"/>
                </a:solidFill>
                <a:ea typeface="Times New Roman" pitchFamily="18" charset="0"/>
                <a:cs typeface="Tahoma" pitchFamily="34" charset="0"/>
              </a:rPr>
              <a:t>The </a:t>
            </a:r>
            <a:r>
              <a:rPr lang="en-ZA" sz="1400" dirty="0">
                <a:solidFill>
                  <a:srgbClr val="003366"/>
                </a:solidFill>
                <a:ea typeface="Times New Roman" pitchFamily="18" charset="0"/>
                <a:cs typeface="Tahoma" pitchFamily="34" charset="0"/>
              </a:rPr>
              <a:t>Price and B-BBEE points will be added together to determine each bidder’s overall score out of 100 points. </a:t>
            </a:r>
          </a:p>
        </p:txBody>
      </p:sp>
      <p:sp>
        <p:nvSpPr>
          <p:cNvPr id="10" name="Rectangle 9"/>
          <p:cNvSpPr/>
          <p:nvPr/>
        </p:nvSpPr>
        <p:spPr>
          <a:xfrm>
            <a:off x="112871" y="2178953"/>
            <a:ext cx="8667750" cy="800219"/>
          </a:xfrm>
          <a:prstGeom prst="rect">
            <a:avLst/>
          </a:prstGeom>
        </p:spPr>
        <p:txBody>
          <a:bodyPr wrap="square">
            <a:spAutoFit/>
          </a:bodyPr>
          <a:lstStyle/>
          <a:p>
            <a:r>
              <a:rPr lang="en-ZA" sz="1400" dirty="0">
                <a:solidFill>
                  <a:srgbClr val="003366"/>
                </a:solidFill>
                <a:ea typeface="Times New Roman" pitchFamily="18" charset="0"/>
                <a:cs typeface="Tahoma" pitchFamily="34" charset="0"/>
              </a:rPr>
              <a:t>Bidders </a:t>
            </a:r>
            <a:r>
              <a:rPr lang="en-ZA" sz="1400" dirty="0" smtClean="0">
                <a:solidFill>
                  <a:srgbClr val="003366"/>
                </a:solidFill>
                <a:ea typeface="Times New Roman" pitchFamily="18" charset="0"/>
                <a:cs typeface="Tahoma" pitchFamily="34" charset="0"/>
              </a:rPr>
              <a:t>must refer to Annexure B – Pricing Template</a:t>
            </a:r>
          </a:p>
          <a:p>
            <a:endParaRPr lang="en-ZA" dirty="0">
              <a:solidFill>
                <a:srgbClr val="000000"/>
              </a:solidFill>
            </a:endParaRPr>
          </a:p>
          <a:p>
            <a:endParaRPr lang="en-ZA" sz="1400" dirty="0">
              <a:solidFill>
                <a:srgbClr val="003366"/>
              </a:solidFill>
              <a:ea typeface="Times New Roman" pitchFamily="18" charset="0"/>
              <a:cs typeface="Tahoma" pitchFamily="34" charset="0"/>
            </a:endParaRPr>
          </a:p>
        </p:txBody>
      </p:sp>
      <p:sp>
        <p:nvSpPr>
          <p:cNvPr id="4" name="Rectangle 22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ZA"/>
          </a:p>
        </p:txBody>
      </p:sp>
      <p:pic>
        <p:nvPicPr>
          <p:cNvPr id="86270" name="Picture 25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82536" y="4778083"/>
            <a:ext cx="154622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5" name="Object 14"/>
          <p:cNvGraphicFramePr>
            <a:graphicFrameLocks noChangeAspect="1"/>
          </p:cNvGraphicFramePr>
          <p:nvPr>
            <p:extLst>
              <p:ext uri="{D42A27DB-BD31-4B8C-83A1-F6EECF244321}">
                <p14:modId xmlns:p14="http://schemas.microsoft.com/office/powerpoint/2010/main" val="2976929939"/>
              </p:ext>
            </p:extLst>
          </p:nvPr>
        </p:nvGraphicFramePr>
        <p:xfrm>
          <a:off x="315913" y="2462213"/>
          <a:ext cx="914400" cy="792162"/>
        </p:xfrm>
        <a:graphic>
          <a:graphicData uri="http://schemas.openxmlformats.org/presentationml/2006/ole">
            <mc:AlternateContent xmlns:mc="http://schemas.openxmlformats.org/markup-compatibility/2006">
              <mc:Choice xmlns:v="urn:schemas-microsoft-com:vml" Requires="v">
                <p:oleObj spid="_x0000_s86282" name="Worksheet" showAsIcon="1" r:id="rId6" imgW="914400" imgH="792360" progId="Excel.Sheet.12">
                  <p:embed/>
                </p:oleObj>
              </mc:Choice>
              <mc:Fallback>
                <p:oleObj name="Worksheet" showAsIcon="1" r:id="rId6" imgW="914400" imgH="792360" progId="Excel.Sheet.12">
                  <p:embed/>
                  <p:pic>
                    <p:nvPicPr>
                      <p:cNvPr id="0" name=""/>
                      <p:cNvPicPr/>
                      <p:nvPr/>
                    </p:nvPicPr>
                    <p:blipFill>
                      <a:blip r:embed="rId7"/>
                      <a:stretch>
                        <a:fillRect/>
                      </a:stretch>
                    </p:blipFill>
                    <p:spPr>
                      <a:xfrm>
                        <a:off x="315913" y="2462213"/>
                        <a:ext cx="914400" cy="792162"/>
                      </a:xfrm>
                      <a:prstGeom prst="rect">
                        <a:avLst/>
                      </a:prstGeom>
                    </p:spPr>
                  </p:pic>
                </p:oleObj>
              </mc:Fallback>
            </mc:AlternateContent>
          </a:graphicData>
        </a:graphic>
      </p:graphicFrame>
    </p:spTree>
    <p:extLst>
      <p:ext uri="{BB962C8B-B14F-4D97-AF65-F5344CB8AC3E}">
        <p14:creationId xmlns:p14="http://schemas.microsoft.com/office/powerpoint/2010/main" val="22134012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2 (Price &amp; BBBEE) </a:t>
            </a:r>
          </a:p>
          <a:p>
            <a:pPr marL="0" indent="0" algn="ctr">
              <a:buNone/>
            </a:pPr>
            <a:r>
              <a:rPr lang="en-ZA" sz="2000" b="1" dirty="0" smtClean="0">
                <a:effectLst>
                  <a:outerShdw blurRad="38100" dist="38100" dir="2700000" algn="tl">
                    <a:srgbClr val="000000">
                      <a:alpha val="43137"/>
                    </a:srgbClr>
                  </a:outerShdw>
                </a:effectLst>
              </a:rPr>
              <a:t> </a:t>
            </a:r>
            <a:endParaRPr lang="en-ZA" sz="2000" b="1" dirty="0" smtClean="0"/>
          </a:p>
          <a:p>
            <a:pPr marL="0" indent="0" algn="ctr">
              <a:buNone/>
            </a:pPr>
            <a:r>
              <a:rPr lang="en-ZA" sz="2000" b="1" dirty="0" smtClean="0"/>
              <a:t>B-BBEE</a:t>
            </a:r>
            <a:endParaRPr lang="en-ZA" sz="2000" b="1" dirty="0"/>
          </a:p>
        </p:txBody>
      </p:sp>
    </p:spTree>
    <p:extLst>
      <p:ext uri="{BB962C8B-B14F-4D97-AF65-F5344CB8AC3E}">
        <p14:creationId xmlns:p14="http://schemas.microsoft.com/office/powerpoint/2010/main" val="2899559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8723" y="813732"/>
            <a:ext cx="8900429" cy="5645791"/>
          </a:xfrm>
        </p:spPr>
        <p:txBody>
          <a:bodyPr/>
          <a:lstStyle/>
          <a:p>
            <a:pPr marL="0" indent="0">
              <a:lnSpc>
                <a:spcPct val="150000"/>
              </a:lnSpc>
              <a:buNone/>
            </a:pPr>
            <a:r>
              <a:rPr lang="en-ZA" sz="1400" kern="1200" dirty="0">
                <a:solidFill>
                  <a:srgbClr val="003366"/>
                </a:solidFill>
                <a:latin typeface="Arial" panose="020B0604020202020204" pitchFamily="34" charset="0"/>
                <a:ea typeface="Times New Roman" pitchFamily="18" charset="0"/>
                <a:cs typeface="Arial" panose="020B0604020202020204" pitchFamily="34" charset="0"/>
              </a:rPr>
              <a:t>The Preferential Procurement Regulations 2017 (PPR) allows SARS to exercise its discretion to issue Tenders with mandatory B-BBEE requirements:</a:t>
            </a:r>
          </a:p>
          <a:p>
            <a:pPr marL="0" indent="0">
              <a:buNone/>
            </a:pPr>
            <a:endParaRPr lang="en-ZA" sz="1400" dirty="0" smtClean="0">
              <a:latin typeface="Arial" panose="020B0604020202020204" pitchFamily="34" charset="0"/>
              <a:cs typeface="Arial" panose="020B0604020202020204" pitchFamily="34" charset="0"/>
            </a:endParaRPr>
          </a:p>
          <a:p>
            <a:pPr marL="0" indent="0">
              <a:lnSpc>
                <a:spcPct val="150000"/>
              </a:lnSpc>
              <a:buNone/>
            </a:pPr>
            <a:r>
              <a:rPr lang="en-GB" sz="1400" kern="1200" dirty="0">
                <a:solidFill>
                  <a:srgbClr val="003366"/>
                </a:solidFill>
                <a:latin typeface="Arial" panose="020B0604020202020204" pitchFamily="34" charset="0"/>
                <a:ea typeface="Times New Roman" pitchFamily="18" charset="0"/>
                <a:cs typeface="Arial" panose="020B0604020202020204" pitchFamily="34" charset="0"/>
              </a:rPr>
              <a:t>In line with the Government’s objectives for the advancement of SMMEs and certain designated groups, pre-qualification criteria have been introduced for preferential procurement. The pre-qualification criteria may stipulate that only one or more of the following tenderers may respond to this bid:</a:t>
            </a:r>
            <a:endParaRPr lang="en-ZA" sz="1400" kern="1200" dirty="0">
              <a:solidFill>
                <a:srgbClr val="003366"/>
              </a:solidFill>
              <a:latin typeface="Arial" panose="020B0604020202020204" pitchFamily="34" charset="0"/>
              <a:ea typeface="Times New Roman" pitchFamily="18" charset="0"/>
              <a:cs typeface="Arial" panose="020B0604020202020204" pitchFamily="34" charset="0"/>
            </a:endParaRPr>
          </a:p>
          <a:p>
            <a:pPr marL="0" indent="0">
              <a:lnSpc>
                <a:spcPct val="150000"/>
              </a:lnSpc>
              <a:buNone/>
            </a:pPr>
            <a:r>
              <a:rPr lang="en-GB" sz="1400" kern="1200" dirty="0" smtClean="0">
                <a:solidFill>
                  <a:srgbClr val="003366"/>
                </a:solidFill>
                <a:latin typeface="Arial" panose="020B0604020202020204" pitchFamily="34" charset="0"/>
                <a:ea typeface="Times New Roman" pitchFamily="18" charset="0"/>
                <a:cs typeface="Arial" panose="020B0604020202020204" pitchFamily="34" charset="0"/>
              </a:rPr>
              <a:t>a)    A </a:t>
            </a:r>
            <a:r>
              <a:rPr lang="en-GB" sz="1400" kern="1200" dirty="0">
                <a:solidFill>
                  <a:srgbClr val="003366"/>
                </a:solidFill>
                <a:latin typeface="Arial" panose="020B0604020202020204" pitchFamily="34" charset="0"/>
                <a:ea typeface="Times New Roman" pitchFamily="18" charset="0"/>
                <a:cs typeface="Arial" panose="020B0604020202020204" pitchFamily="34" charset="0"/>
              </a:rPr>
              <a:t>tenderer having a stipulated minimum B-BBEE status level of contributor;</a:t>
            </a:r>
            <a:endParaRPr lang="en-ZA" sz="1400" kern="1200" dirty="0">
              <a:solidFill>
                <a:srgbClr val="003366"/>
              </a:solidFill>
              <a:latin typeface="Arial" panose="020B0604020202020204" pitchFamily="34" charset="0"/>
              <a:ea typeface="Times New Roman" pitchFamily="18" charset="0"/>
              <a:cs typeface="Arial" panose="020B0604020202020204" pitchFamily="34" charset="0"/>
            </a:endParaRPr>
          </a:p>
          <a:p>
            <a:pPr marL="0" indent="0">
              <a:lnSpc>
                <a:spcPct val="150000"/>
              </a:lnSpc>
              <a:buNone/>
            </a:pPr>
            <a:r>
              <a:rPr lang="en-GB" sz="1400" kern="1200" dirty="0" smtClean="0">
                <a:solidFill>
                  <a:srgbClr val="003366"/>
                </a:solidFill>
                <a:latin typeface="Arial" panose="020B0604020202020204" pitchFamily="34" charset="0"/>
                <a:ea typeface="Times New Roman" pitchFamily="18" charset="0"/>
                <a:cs typeface="Arial" panose="020B0604020202020204" pitchFamily="34" charset="0"/>
              </a:rPr>
              <a:t>b)    An </a:t>
            </a:r>
            <a:r>
              <a:rPr lang="en-GB" sz="1400" kern="1200" dirty="0">
                <a:solidFill>
                  <a:srgbClr val="003366"/>
                </a:solidFill>
                <a:latin typeface="Arial" panose="020B0604020202020204" pitchFamily="34" charset="0"/>
                <a:ea typeface="Times New Roman" pitchFamily="18" charset="0"/>
                <a:cs typeface="Arial" panose="020B0604020202020204" pitchFamily="34" charset="0"/>
              </a:rPr>
              <a:t>EME or QSE;</a:t>
            </a:r>
            <a:endParaRPr lang="en-ZA" sz="1400" kern="1200" dirty="0">
              <a:solidFill>
                <a:srgbClr val="003366"/>
              </a:solidFill>
              <a:latin typeface="Arial" panose="020B0604020202020204" pitchFamily="34" charset="0"/>
              <a:ea typeface="Times New Roman" pitchFamily="18" charset="0"/>
              <a:cs typeface="Arial" panose="020B0604020202020204" pitchFamily="34" charset="0"/>
            </a:endParaRPr>
          </a:p>
          <a:p>
            <a:pPr marL="0" indent="0">
              <a:lnSpc>
                <a:spcPct val="150000"/>
              </a:lnSpc>
              <a:buNone/>
            </a:pPr>
            <a:r>
              <a:rPr lang="en-GB" sz="1400" kern="1200" dirty="0" smtClean="0">
                <a:solidFill>
                  <a:srgbClr val="003366"/>
                </a:solidFill>
                <a:latin typeface="Arial" panose="020B0604020202020204" pitchFamily="34" charset="0"/>
                <a:ea typeface="Times New Roman" pitchFamily="18" charset="0"/>
                <a:cs typeface="Arial" panose="020B0604020202020204" pitchFamily="34" charset="0"/>
              </a:rPr>
              <a:t>c)    A </a:t>
            </a:r>
            <a:r>
              <a:rPr lang="en-GB" sz="1400" kern="1200" dirty="0">
                <a:solidFill>
                  <a:srgbClr val="003366"/>
                </a:solidFill>
                <a:latin typeface="Arial" panose="020B0604020202020204" pitchFamily="34" charset="0"/>
                <a:ea typeface="Times New Roman" pitchFamily="18" charset="0"/>
                <a:cs typeface="Arial" panose="020B0604020202020204" pitchFamily="34" charset="0"/>
              </a:rPr>
              <a:t>tenderer subcontracting a minimum of 30% to- </a:t>
            </a:r>
            <a:endParaRPr lang="en-ZA" sz="1400" kern="1200" dirty="0">
              <a:solidFill>
                <a:srgbClr val="003366"/>
              </a:solidFill>
              <a:latin typeface="Arial" panose="020B0604020202020204" pitchFamily="34" charset="0"/>
              <a:ea typeface="Times New Roman" pitchFamily="18" charset="0"/>
              <a:cs typeface="Arial" panose="020B0604020202020204" pitchFamily="34" charset="0"/>
            </a:endParaRPr>
          </a:p>
          <a:p>
            <a:pPr marL="0" indent="0">
              <a:lnSpc>
                <a:spcPct val="150000"/>
              </a:lnSpc>
              <a:buNone/>
            </a:pPr>
            <a:r>
              <a:rPr lang="en-GB" sz="1400" kern="1200" dirty="0" smtClean="0">
                <a:solidFill>
                  <a:srgbClr val="003366"/>
                </a:solidFill>
                <a:latin typeface="Arial" panose="020B0604020202020204" pitchFamily="34" charset="0"/>
                <a:ea typeface="Times New Roman" pitchFamily="18" charset="0"/>
                <a:cs typeface="Arial" panose="020B0604020202020204" pitchFamily="34" charset="0"/>
              </a:rPr>
              <a:t>       </a:t>
            </a:r>
            <a:r>
              <a:rPr lang="en-GB" sz="1400" kern="1200" dirty="0" err="1" smtClean="0">
                <a:solidFill>
                  <a:srgbClr val="003366"/>
                </a:solidFill>
                <a:latin typeface="Arial" panose="020B0604020202020204" pitchFamily="34" charset="0"/>
                <a:ea typeface="Times New Roman" pitchFamily="18" charset="0"/>
                <a:cs typeface="Arial" panose="020B0604020202020204" pitchFamily="34" charset="0"/>
              </a:rPr>
              <a:t>i</a:t>
            </a:r>
            <a:r>
              <a:rPr lang="en-GB" sz="1400" kern="1200" dirty="0" smtClean="0">
                <a:solidFill>
                  <a:srgbClr val="003366"/>
                </a:solidFill>
                <a:latin typeface="Arial" panose="020B0604020202020204" pitchFamily="34" charset="0"/>
                <a:ea typeface="Times New Roman" pitchFamily="18" charset="0"/>
                <a:cs typeface="Arial" panose="020B0604020202020204" pitchFamily="34" charset="0"/>
              </a:rPr>
              <a:t>)    An </a:t>
            </a:r>
            <a:r>
              <a:rPr lang="en-GB" sz="1400" kern="1200" dirty="0">
                <a:solidFill>
                  <a:srgbClr val="003366"/>
                </a:solidFill>
                <a:latin typeface="Arial" panose="020B0604020202020204" pitchFamily="34" charset="0"/>
                <a:ea typeface="Times New Roman" pitchFamily="18" charset="0"/>
                <a:cs typeface="Arial" panose="020B0604020202020204" pitchFamily="34" charset="0"/>
              </a:rPr>
              <a:t>EME or QSE which is at least 51% owned by black people; </a:t>
            </a:r>
            <a:endParaRPr lang="en-ZA" sz="1400" kern="1200" dirty="0">
              <a:solidFill>
                <a:srgbClr val="003366"/>
              </a:solidFill>
              <a:latin typeface="Arial" panose="020B0604020202020204" pitchFamily="34" charset="0"/>
              <a:ea typeface="Times New Roman" pitchFamily="18" charset="0"/>
              <a:cs typeface="Arial" panose="020B0604020202020204" pitchFamily="34" charset="0"/>
            </a:endParaRPr>
          </a:p>
          <a:p>
            <a:pPr marL="0" indent="0">
              <a:lnSpc>
                <a:spcPct val="150000"/>
              </a:lnSpc>
              <a:buNone/>
            </a:pPr>
            <a:r>
              <a:rPr lang="en-GB" sz="1400" kern="1200" dirty="0" smtClean="0">
                <a:solidFill>
                  <a:srgbClr val="003366"/>
                </a:solidFill>
                <a:latin typeface="Arial" panose="020B0604020202020204" pitchFamily="34" charset="0"/>
                <a:ea typeface="Times New Roman" pitchFamily="18" charset="0"/>
                <a:cs typeface="Arial" panose="020B0604020202020204" pitchFamily="34" charset="0"/>
              </a:rPr>
              <a:t>       ii)   An </a:t>
            </a:r>
            <a:r>
              <a:rPr lang="en-GB" sz="1400" kern="1200" dirty="0">
                <a:solidFill>
                  <a:srgbClr val="003366"/>
                </a:solidFill>
                <a:latin typeface="Arial" panose="020B0604020202020204" pitchFamily="34" charset="0"/>
                <a:ea typeface="Times New Roman" pitchFamily="18" charset="0"/>
                <a:cs typeface="Arial" panose="020B0604020202020204" pitchFamily="34" charset="0"/>
              </a:rPr>
              <a:t>EME or QSE which is at least 51% owned by black people who are youth; </a:t>
            </a:r>
            <a:endParaRPr lang="en-ZA" sz="1400" kern="1200" dirty="0">
              <a:solidFill>
                <a:srgbClr val="003366"/>
              </a:solidFill>
              <a:latin typeface="Arial" panose="020B0604020202020204" pitchFamily="34" charset="0"/>
              <a:ea typeface="Times New Roman" pitchFamily="18" charset="0"/>
              <a:cs typeface="Arial" panose="020B0604020202020204" pitchFamily="34" charset="0"/>
            </a:endParaRPr>
          </a:p>
          <a:p>
            <a:pPr marL="0" indent="0">
              <a:lnSpc>
                <a:spcPct val="150000"/>
              </a:lnSpc>
              <a:buNone/>
            </a:pPr>
            <a:r>
              <a:rPr lang="en-GB" sz="1400" kern="1200" dirty="0" smtClean="0">
                <a:solidFill>
                  <a:srgbClr val="003366"/>
                </a:solidFill>
                <a:latin typeface="Arial" panose="020B0604020202020204" pitchFamily="34" charset="0"/>
                <a:ea typeface="Times New Roman" pitchFamily="18" charset="0"/>
                <a:cs typeface="Arial" panose="020B0604020202020204" pitchFamily="34" charset="0"/>
              </a:rPr>
              <a:t>      iii)   An </a:t>
            </a:r>
            <a:r>
              <a:rPr lang="en-GB" sz="1400" kern="1200" dirty="0">
                <a:solidFill>
                  <a:srgbClr val="003366"/>
                </a:solidFill>
                <a:latin typeface="Arial" panose="020B0604020202020204" pitchFamily="34" charset="0"/>
                <a:ea typeface="Times New Roman" pitchFamily="18" charset="0"/>
                <a:cs typeface="Arial" panose="020B0604020202020204" pitchFamily="34" charset="0"/>
              </a:rPr>
              <a:t>EME or QSE which is at least 51% owned by black people who are women; </a:t>
            </a:r>
            <a:endParaRPr lang="en-ZA" sz="1400" kern="1200" dirty="0">
              <a:solidFill>
                <a:srgbClr val="003366"/>
              </a:solidFill>
              <a:latin typeface="Arial" panose="020B0604020202020204" pitchFamily="34" charset="0"/>
              <a:ea typeface="Times New Roman" pitchFamily="18" charset="0"/>
              <a:cs typeface="Arial" panose="020B0604020202020204" pitchFamily="34" charset="0"/>
            </a:endParaRPr>
          </a:p>
          <a:p>
            <a:pPr marL="0" indent="0">
              <a:lnSpc>
                <a:spcPct val="150000"/>
              </a:lnSpc>
              <a:buNone/>
            </a:pPr>
            <a:r>
              <a:rPr lang="en-GB" sz="1400" kern="1200" dirty="0" smtClean="0">
                <a:solidFill>
                  <a:srgbClr val="003366"/>
                </a:solidFill>
                <a:latin typeface="Arial" panose="020B0604020202020204" pitchFamily="34" charset="0"/>
                <a:ea typeface="Times New Roman" pitchFamily="18" charset="0"/>
                <a:cs typeface="Arial" panose="020B0604020202020204" pitchFamily="34" charset="0"/>
              </a:rPr>
              <a:t>     iv)    An </a:t>
            </a:r>
            <a:r>
              <a:rPr lang="en-GB" sz="1400" kern="1200" dirty="0">
                <a:solidFill>
                  <a:srgbClr val="003366"/>
                </a:solidFill>
                <a:latin typeface="Arial" panose="020B0604020202020204" pitchFamily="34" charset="0"/>
                <a:ea typeface="Times New Roman" pitchFamily="18" charset="0"/>
                <a:cs typeface="Arial" panose="020B0604020202020204" pitchFamily="34" charset="0"/>
              </a:rPr>
              <a:t>EME or QSE which is at least 51% owned by black people with disabilities; </a:t>
            </a:r>
            <a:endParaRPr lang="en-ZA" sz="1400" kern="1200" dirty="0">
              <a:solidFill>
                <a:srgbClr val="003366"/>
              </a:solidFill>
              <a:latin typeface="Arial" panose="020B0604020202020204" pitchFamily="34" charset="0"/>
              <a:ea typeface="Times New Roman" pitchFamily="18" charset="0"/>
              <a:cs typeface="Arial" panose="020B0604020202020204" pitchFamily="34" charset="0"/>
            </a:endParaRPr>
          </a:p>
          <a:p>
            <a:pPr marL="0" indent="0">
              <a:lnSpc>
                <a:spcPct val="150000"/>
              </a:lnSpc>
              <a:buNone/>
            </a:pPr>
            <a:r>
              <a:rPr lang="en-GB" sz="1400" kern="1200" dirty="0" smtClean="0">
                <a:solidFill>
                  <a:srgbClr val="003366"/>
                </a:solidFill>
                <a:latin typeface="Arial" panose="020B0604020202020204" pitchFamily="34" charset="0"/>
                <a:ea typeface="Times New Roman" pitchFamily="18" charset="0"/>
                <a:cs typeface="Arial" panose="020B0604020202020204" pitchFamily="34" charset="0"/>
              </a:rPr>
              <a:t>     v)    An </a:t>
            </a:r>
            <a:r>
              <a:rPr lang="en-GB" sz="1400" kern="1200" dirty="0">
                <a:solidFill>
                  <a:srgbClr val="003366"/>
                </a:solidFill>
                <a:latin typeface="Arial" panose="020B0604020202020204" pitchFamily="34" charset="0"/>
                <a:ea typeface="Times New Roman" pitchFamily="18" charset="0"/>
                <a:cs typeface="Arial" panose="020B0604020202020204" pitchFamily="34" charset="0"/>
              </a:rPr>
              <a:t>EME or QSE which is at least 51% owned by black people living in rural or underdeveloped areas or </a:t>
            </a:r>
            <a:endParaRPr lang="en-GB" sz="1400" kern="1200" dirty="0" smtClean="0">
              <a:solidFill>
                <a:srgbClr val="003366"/>
              </a:solidFill>
              <a:latin typeface="Arial" panose="020B0604020202020204" pitchFamily="34" charset="0"/>
              <a:ea typeface="Times New Roman" pitchFamily="18" charset="0"/>
              <a:cs typeface="Arial" panose="020B0604020202020204" pitchFamily="34" charset="0"/>
            </a:endParaRPr>
          </a:p>
          <a:p>
            <a:pPr marL="0" indent="0">
              <a:lnSpc>
                <a:spcPct val="150000"/>
              </a:lnSpc>
              <a:buNone/>
            </a:pPr>
            <a:r>
              <a:rPr lang="en-GB" sz="1400" kern="1200" dirty="0">
                <a:solidFill>
                  <a:srgbClr val="003366"/>
                </a:solidFill>
                <a:latin typeface="Arial" panose="020B0604020202020204" pitchFamily="34" charset="0"/>
                <a:ea typeface="Times New Roman" pitchFamily="18" charset="0"/>
                <a:cs typeface="Arial" panose="020B0604020202020204" pitchFamily="34" charset="0"/>
              </a:rPr>
              <a:t> </a:t>
            </a:r>
            <a:r>
              <a:rPr lang="en-GB" sz="1400" kern="1200" dirty="0" smtClean="0">
                <a:solidFill>
                  <a:srgbClr val="003366"/>
                </a:solidFill>
                <a:latin typeface="Arial" panose="020B0604020202020204" pitchFamily="34" charset="0"/>
                <a:ea typeface="Times New Roman" pitchFamily="18" charset="0"/>
                <a:cs typeface="Arial" panose="020B0604020202020204" pitchFamily="34" charset="0"/>
              </a:rPr>
              <a:t>           townships</a:t>
            </a:r>
            <a:r>
              <a:rPr lang="en-GB" sz="1400" kern="1200" dirty="0">
                <a:solidFill>
                  <a:srgbClr val="003366"/>
                </a:solidFill>
                <a:latin typeface="Arial" panose="020B0604020202020204" pitchFamily="34" charset="0"/>
                <a:ea typeface="Times New Roman" pitchFamily="18" charset="0"/>
                <a:cs typeface="Arial" panose="020B0604020202020204" pitchFamily="34" charset="0"/>
              </a:rPr>
              <a:t>; </a:t>
            </a:r>
            <a:endParaRPr lang="en-ZA" sz="1400" kern="1200" dirty="0">
              <a:solidFill>
                <a:srgbClr val="003366"/>
              </a:solidFill>
              <a:latin typeface="Arial" panose="020B0604020202020204" pitchFamily="34" charset="0"/>
              <a:ea typeface="Times New Roman" pitchFamily="18" charset="0"/>
              <a:cs typeface="Arial" panose="020B0604020202020204" pitchFamily="34" charset="0"/>
            </a:endParaRPr>
          </a:p>
          <a:p>
            <a:pPr marL="0" indent="0">
              <a:lnSpc>
                <a:spcPct val="150000"/>
              </a:lnSpc>
              <a:buNone/>
            </a:pPr>
            <a:r>
              <a:rPr lang="en-GB" sz="1400" kern="1200" dirty="0" smtClean="0">
                <a:solidFill>
                  <a:srgbClr val="003366"/>
                </a:solidFill>
                <a:latin typeface="Arial" panose="020B0604020202020204" pitchFamily="34" charset="0"/>
                <a:ea typeface="Times New Roman" pitchFamily="18" charset="0"/>
                <a:cs typeface="Arial" panose="020B0604020202020204" pitchFamily="34" charset="0"/>
              </a:rPr>
              <a:t>     vi)   A </a:t>
            </a:r>
            <a:r>
              <a:rPr lang="en-GB" sz="1400" kern="1200" dirty="0">
                <a:solidFill>
                  <a:srgbClr val="003366"/>
                </a:solidFill>
                <a:latin typeface="Arial" panose="020B0604020202020204" pitchFamily="34" charset="0"/>
                <a:ea typeface="Times New Roman" pitchFamily="18" charset="0"/>
                <a:cs typeface="Arial" panose="020B0604020202020204" pitchFamily="34" charset="0"/>
              </a:rPr>
              <a:t>cooperative which is at least 51% owned by black people; </a:t>
            </a:r>
            <a:endParaRPr lang="en-ZA" sz="1400" kern="1200" dirty="0">
              <a:solidFill>
                <a:srgbClr val="003366"/>
              </a:solidFill>
              <a:latin typeface="Arial" panose="020B0604020202020204" pitchFamily="34" charset="0"/>
              <a:ea typeface="Times New Roman" pitchFamily="18" charset="0"/>
              <a:cs typeface="Arial" panose="020B0604020202020204" pitchFamily="34" charset="0"/>
            </a:endParaRPr>
          </a:p>
          <a:p>
            <a:pPr marL="0" indent="0">
              <a:lnSpc>
                <a:spcPct val="150000"/>
              </a:lnSpc>
              <a:buNone/>
            </a:pPr>
            <a:r>
              <a:rPr lang="en-GB" sz="1400" kern="1200" dirty="0" smtClean="0">
                <a:solidFill>
                  <a:srgbClr val="003366"/>
                </a:solidFill>
                <a:latin typeface="Arial" panose="020B0604020202020204" pitchFamily="34" charset="0"/>
                <a:ea typeface="Times New Roman" pitchFamily="18" charset="0"/>
                <a:cs typeface="Arial" panose="020B0604020202020204" pitchFamily="34" charset="0"/>
              </a:rPr>
              <a:t>     vii)  An </a:t>
            </a:r>
            <a:r>
              <a:rPr lang="en-GB" sz="1400" kern="1200" dirty="0">
                <a:solidFill>
                  <a:srgbClr val="003366"/>
                </a:solidFill>
                <a:latin typeface="Arial" panose="020B0604020202020204" pitchFamily="34" charset="0"/>
                <a:ea typeface="Times New Roman" pitchFamily="18" charset="0"/>
                <a:cs typeface="Arial" panose="020B0604020202020204" pitchFamily="34" charset="0"/>
              </a:rPr>
              <a:t>EME or QSE which is at least 51% owned by black people who are military veterans; and</a:t>
            </a:r>
            <a:endParaRPr lang="en-ZA" sz="1400" kern="1200" dirty="0">
              <a:solidFill>
                <a:srgbClr val="003366"/>
              </a:solidFill>
              <a:latin typeface="Arial" panose="020B0604020202020204" pitchFamily="34" charset="0"/>
              <a:ea typeface="Times New Roman" pitchFamily="18" charset="0"/>
              <a:cs typeface="Arial" panose="020B0604020202020204" pitchFamily="34" charset="0"/>
            </a:endParaRPr>
          </a:p>
          <a:p>
            <a:pPr marL="0" indent="0">
              <a:lnSpc>
                <a:spcPct val="150000"/>
              </a:lnSpc>
              <a:buNone/>
            </a:pPr>
            <a:r>
              <a:rPr lang="en-GB" sz="1400" kern="1200" dirty="0" smtClean="0">
                <a:solidFill>
                  <a:srgbClr val="003366"/>
                </a:solidFill>
                <a:latin typeface="Arial" panose="020B0604020202020204" pitchFamily="34" charset="0"/>
                <a:ea typeface="Times New Roman" pitchFamily="18" charset="0"/>
                <a:cs typeface="Arial" panose="020B0604020202020204" pitchFamily="34" charset="0"/>
              </a:rPr>
              <a:t>    viii)  An </a:t>
            </a:r>
            <a:r>
              <a:rPr lang="en-GB" sz="1400" kern="1200" dirty="0">
                <a:solidFill>
                  <a:srgbClr val="003366"/>
                </a:solidFill>
                <a:latin typeface="Arial" panose="020B0604020202020204" pitchFamily="34" charset="0"/>
                <a:ea typeface="Times New Roman" pitchFamily="18" charset="0"/>
                <a:cs typeface="Arial" panose="020B0604020202020204" pitchFamily="34" charset="0"/>
              </a:rPr>
              <a:t>EME or QSE.</a:t>
            </a:r>
            <a:endParaRPr lang="en-ZA" sz="1400" kern="1200" dirty="0">
              <a:solidFill>
                <a:srgbClr val="003366"/>
              </a:solidFill>
              <a:latin typeface="Arial" panose="020B0604020202020204" pitchFamily="34" charset="0"/>
              <a:ea typeface="Times New Roman" pitchFamily="18" charset="0"/>
              <a:cs typeface="Arial" panose="020B0604020202020204" pitchFamily="34" charset="0"/>
            </a:endParaRPr>
          </a:p>
          <a:p>
            <a:pPr marL="179388" lvl="2" indent="-179388">
              <a:buFont typeface="Arial" panose="020B0604020202020204" pitchFamily="34" charset="0"/>
              <a:buChar char="•"/>
            </a:pPr>
            <a:r>
              <a:rPr lang="en-ZA" sz="1400" b="1" dirty="0" smtClean="0">
                <a:solidFill>
                  <a:schemeClr val="tx2"/>
                </a:solidFill>
                <a:latin typeface="Arial" panose="020B0604020202020204" pitchFamily="34" charset="0"/>
                <a:cs typeface="Arial" panose="020B0604020202020204" pitchFamily="34" charset="0"/>
              </a:rPr>
              <a:t> </a:t>
            </a:r>
            <a:endParaRPr lang="en-ZA" dirty="0" smtClean="0"/>
          </a:p>
          <a:p>
            <a:pPr marL="0" indent="0">
              <a:lnSpc>
                <a:spcPct val="150000"/>
              </a:lnSpc>
              <a:buNone/>
            </a:pPr>
            <a:r>
              <a:rPr lang="en-GB" sz="1400" kern="1200" dirty="0">
                <a:solidFill>
                  <a:srgbClr val="003366"/>
                </a:solidFill>
                <a:latin typeface="Arial" panose="020B0604020202020204" pitchFamily="34" charset="0"/>
                <a:ea typeface="Times New Roman" pitchFamily="18" charset="0"/>
                <a:cs typeface="Arial" panose="020B0604020202020204" pitchFamily="34" charset="0"/>
              </a:rPr>
              <a:t> </a:t>
            </a:r>
            <a:endParaRPr lang="en-ZA" sz="1400" kern="1200" dirty="0">
              <a:solidFill>
                <a:srgbClr val="003366"/>
              </a:solidFill>
              <a:latin typeface="Arial" panose="020B0604020202020204" pitchFamily="34" charset="0"/>
              <a:ea typeface="Times New Roman" pitchFamily="18" charset="0"/>
              <a:cs typeface="Arial" panose="020B0604020202020204" pitchFamily="34" charset="0"/>
            </a:endParaRPr>
          </a:p>
          <a:p>
            <a:pPr marL="0" indent="0">
              <a:lnSpc>
                <a:spcPct val="150000"/>
              </a:lnSpc>
              <a:buNone/>
            </a:pPr>
            <a:r>
              <a:rPr lang="en-GB" sz="1400" kern="1200" dirty="0" smtClean="0">
                <a:solidFill>
                  <a:srgbClr val="003366"/>
                </a:solidFill>
                <a:latin typeface="Arial" panose="020B0604020202020204" pitchFamily="34" charset="0"/>
                <a:ea typeface="Times New Roman" pitchFamily="18" charset="0"/>
                <a:cs typeface="Arial" panose="020B0604020202020204" pitchFamily="34" charset="0"/>
              </a:rPr>
              <a:t>.</a:t>
            </a:r>
            <a:endParaRPr lang="en-ZA" sz="1400" kern="1200" dirty="0">
              <a:solidFill>
                <a:srgbClr val="003366"/>
              </a:solidFill>
              <a:latin typeface="Arial" panose="020B0604020202020204" pitchFamily="34" charset="0"/>
              <a:ea typeface="Times New Roman" pitchFamily="18" charset="0"/>
              <a:cs typeface="Arial" panose="020B0604020202020204" pitchFamily="34" charset="0"/>
            </a:endParaRPr>
          </a:p>
          <a:p>
            <a:pPr marL="0" indent="0">
              <a:buNone/>
            </a:pPr>
            <a:endParaRPr lang="en-ZA" sz="1400" dirty="0">
              <a:latin typeface="Arial" panose="020B0604020202020204" pitchFamily="34" charset="0"/>
              <a:cs typeface="Arial" panose="020B0604020202020204" pitchFamily="34" charset="0"/>
            </a:endParaRPr>
          </a:p>
        </p:txBody>
      </p:sp>
      <p:sp>
        <p:nvSpPr>
          <p:cNvPr id="3" name="Title 2"/>
          <p:cNvSpPr>
            <a:spLocks noGrp="1"/>
          </p:cNvSpPr>
          <p:nvPr>
            <p:ph type="title"/>
          </p:nvPr>
        </p:nvSpPr>
        <p:spPr>
          <a:xfrm>
            <a:off x="179512" y="219416"/>
            <a:ext cx="8853854" cy="307777"/>
          </a:xfrm>
        </p:spPr>
        <p:txBody>
          <a:bodyPr/>
          <a:lstStyle/>
          <a:p>
            <a:r>
              <a:rPr lang="en-ZA" sz="2000" dirty="0" smtClean="0">
                <a:latin typeface="Arial" panose="020B0604020202020204" pitchFamily="34" charset="0"/>
                <a:cs typeface="Arial" panose="020B0604020202020204" pitchFamily="34" charset="0"/>
              </a:rPr>
              <a:t>B-BBEE Mandatory Requirement</a:t>
            </a:r>
            <a:endParaRPr lang="en-ZA"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11816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79886" y="205211"/>
            <a:ext cx="8853854" cy="307777"/>
          </a:xfrm>
        </p:spPr>
        <p:txBody>
          <a:bodyPr/>
          <a:lstStyle/>
          <a:p>
            <a:r>
              <a:rPr lang="en-ZA" sz="2000" dirty="0" smtClean="0">
                <a:latin typeface="Arial" panose="020B0604020202020204" pitchFamily="34" charset="0"/>
                <a:cs typeface="Arial" panose="020B0604020202020204" pitchFamily="34" charset="0"/>
              </a:rPr>
              <a:t>B-BBEE = 20 points</a:t>
            </a:r>
            <a:endParaRPr lang="en-GB" sz="2000" dirty="0" smtClean="0">
              <a:latin typeface="Arial" panose="020B0604020202020204" pitchFamily="34" charset="0"/>
              <a:cs typeface="Arial" panose="020B0604020202020204" pitchFamily="34" charset="0"/>
            </a:endParaRPr>
          </a:p>
        </p:txBody>
      </p:sp>
      <p:sp>
        <p:nvSpPr>
          <p:cNvPr id="19459" name="TextBox 8"/>
          <p:cNvSpPr txBox="1">
            <a:spLocks noChangeArrowheads="1"/>
          </p:cNvSpPr>
          <p:nvPr/>
        </p:nvSpPr>
        <p:spPr bwMode="auto">
          <a:xfrm>
            <a:off x="102658" y="832796"/>
            <a:ext cx="8931082" cy="4339650"/>
          </a:xfrm>
          <a:prstGeom prst="rect">
            <a:avLst/>
          </a:prstGeom>
          <a:noFill/>
          <a:ln w="9525">
            <a:noFill/>
            <a:miter lim="800000"/>
            <a:headEnd/>
            <a:tailEnd/>
          </a:ln>
        </p:spPr>
        <p:txBody>
          <a:bodyPr wrap="square">
            <a:spAutoFit/>
          </a:bodyPr>
          <a:lstStyle/>
          <a:p>
            <a:pPr algn="just" defTabSz="912753">
              <a:lnSpc>
                <a:spcPct val="150000"/>
              </a:lnSpc>
              <a:buFont typeface="Wingdings" pitchFamily="2" charset="2"/>
              <a:buNone/>
            </a:pPr>
            <a:r>
              <a:rPr lang="en-ZA" sz="1600" b="1" dirty="0">
                <a:solidFill>
                  <a:srgbClr val="004F87">
                    <a:lumMod val="75000"/>
                  </a:srgbClr>
                </a:solidFill>
                <a:latin typeface="Arial"/>
              </a:rPr>
              <a:t>B-BBEE points may be allocated to Bidders on submission of documentation or evidence as follows</a:t>
            </a:r>
            <a:r>
              <a:rPr lang="en-ZA" sz="1600" b="1" dirty="0" smtClean="0">
                <a:solidFill>
                  <a:srgbClr val="004F87">
                    <a:lumMod val="75000"/>
                  </a:srgbClr>
                </a:solidFill>
                <a:latin typeface="Arial"/>
              </a:rPr>
              <a:t>:</a:t>
            </a:r>
          </a:p>
          <a:p>
            <a:pPr defTabSz="912753">
              <a:lnSpc>
                <a:spcPct val="150000"/>
              </a:lnSpc>
              <a:buFont typeface="Wingdings" pitchFamily="2" charset="2"/>
              <a:buNone/>
            </a:pPr>
            <a:endParaRPr lang="en-ZA" altLang="zh-TW" sz="2000" b="1" dirty="0" smtClean="0">
              <a:solidFill>
                <a:srgbClr val="004F87"/>
              </a:solidFill>
              <a:latin typeface="Tahoma" pitchFamily="34" charset="0"/>
              <a:ea typeface="Times New Roman" pitchFamily="18" charset="0"/>
              <a:cs typeface="Tahoma" pitchFamily="34" charset="0"/>
            </a:endParaRPr>
          </a:p>
          <a:p>
            <a:pPr defTabSz="912753">
              <a:lnSpc>
                <a:spcPct val="150000"/>
              </a:lnSpc>
              <a:buFont typeface="Wingdings" pitchFamily="2" charset="2"/>
              <a:buNone/>
            </a:pPr>
            <a:endParaRPr lang="en-ZA" altLang="zh-TW" sz="2000" b="1" dirty="0" smtClean="0">
              <a:solidFill>
                <a:srgbClr val="004F87"/>
              </a:solidFill>
              <a:latin typeface="Tahoma" pitchFamily="34" charset="0"/>
              <a:ea typeface="Times New Roman" pitchFamily="18" charset="0"/>
              <a:cs typeface="Tahoma" pitchFamily="34" charset="0"/>
            </a:endParaRPr>
          </a:p>
          <a:p>
            <a:pPr defTabSz="912753">
              <a:lnSpc>
                <a:spcPct val="150000"/>
              </a:lnSpc>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defTabSz="912753">
              <a:lnSpc>
                <a:spcPct val="150000"/>
              </a:lnSpc>
              <a:buFont typeface="Wingdings" pitchFamily="2" charset="2"/>
              <a:buNone/>
            </a:pPr>
            <a:endParaRPr lang="en-US" sz="2000" dirty="0">
              <a:solidFill>
                <a:srgbClr val="003366"/>
              </a:solidFill>
              <a:latin typeface="Arial"/>
              <a:ea typeface="Times New Roman" pitchFamily="18" charset="0"/>
              <a:cs typeface="Tahoma" pitchFamily="34" charset="0"/>
            </a:endParaRPr>
          </a:p>
          <a:p>
            <a:pPr algn="just" defTabSz="912753">
              <a:lnSpc>
                <a:spcPct val="150000"/>
              </a:lnSpc>
              <a:buFont typeface="Wingdings" pitchFamily="2" charset="2"/>
              <a:buNone/>
            </a:pPr>
            <a:endParaRPr lang="en-US" sz="2000" dirty="0" smtClean="0">
              <a:solidFill>
                <a:srgbClr val="003366"/>
              </a:solidFill>
              <a:latin typeface="Arial"/>
              <a:ea typeface="Times New Roman" pitchFamily="18" charset="0"/>
              <a:cs typeface="Tahoma" pitchFamily="34" charset="0"/>
            </a:endParaRPr>
          </a:p>
          <a:p>
            <a:pPr algn="just" defTabSz="912753">
              <a:lnSpc>
                <a:spcPct val="150000"/>
              </a:lnSpc>
              <a:buFont typeface="Wingdings" pitchFamily="2" charset="2"/>
              <a:buNone/>
            </a:pPr>
            <a:endParaRPr lang="en-US" sz="2000" dirty="0">
              <a:solidFill>
                <a:srgbClr val="003366"/>
              </a:solidFill>
              <a:latin typeface="Arial"/>
              <a:ea typeface="Times New Roman" pitchFamily="18" charset="0"/>
              <a:cs typeface="Tahoma" pitchFamily="34" charset="0"/>
            </a:endParaRPr>
          </a:p>
          <a:p>
            <a:pPr algn="just" defTabSz="912753">
              <a:lnSpc>
                <a:spcPct val="150000"/>
              </a:lnSpc>
              <a:buFont typeface="Wingdings" pitchFamily="2" charset="2"/>
              <a:buNone/>
            </a:pPr>
            <a:r>
              <a:rPr lang="en-US" sz="1600" dirty="0" smtClean="0">
                <a:solidFill>
                  <a:srgbClr val="003366"/>
                </a:solidFill>
                <a:latin typeface="Arial"/>
                <a:ea typeface="Times New Roman" pitchFamily="18" charset="0"/>
                <a:cs typeface="Tahoma" pitchFamily="34" charset="0"/>
              </a:rPr>
              <a:t>Bidders </a:t>
            </a:r>
            <a:r>
              <a:rPr lang="en-US" sz="1600" b="1" dirty="0">
                <a:solidFill>
                  <a:srgbClr val="003366"/>
                </a:solidFill>
                <a:latin typeface="Arial"/>
                <a:ea typeface="Times New Roman" pitchFamily="18" charset="0"/>
                <a:cs typeface="Tahoma" pitchFamily="34" charset="0"/>
              </a:rPr>
              <a:t>MUST</a:t>
            </a:r>
            <a:r>
              <a:rPr lang="en-US" sz="1600" dirty="0">
                <a:solidFill>
                  <a:srgbClr val="003366"/>
                </a:solidFill>
                <a:latin typeface="Arial"/>
                <a:ea typeface="Times New Roman" pitchFamily="18" charset="0"/>
                <a:cs typeface="Tahoma" pitchFamily="34" charset="0"/>
              </a:rPr>
              <a:t> complete and sign the SBD 6.1 form to claim the Bidder’s B-BBEE preference </a:t>
            </a:r>
            <a:r>
              <a:rPr lang="en-US" sz="1600" dirty="0" smtClean="0">
                <a:solidFill>
                  <a:srgbClr val="003366"/>
                </a:solidFill>
                <a:latin typeface="Arial"/>
                <a:ea typeface="Times New Roman" pitchFamily="18" charset="0"/>
                <a:cs typeface="Tahoma" pitchFamily="34" charset="0"/>
              </a:rPr>
              <a:t>point</a:t>
            </a:r>
            <a:r>
              <a:rPr lang="en-US" sz="1600" dirty="0">
                <a:solidFill>
                  <a:srgbClr val="003366"/>
                </a:solidFill>
                <a:latin typeface="Arial"/>
                <a:ea typeface="Times New Roman" pitchFamily="18" charset="0"/>
                <a:cs typeface="Tahoma" pitchFamily="34" charset="0"/>
              </a:rPr>
              <a:t>s.</a:t>
            </a:r>
            <a:endParaRPr lang="en-ZA" altLang="zh-TW" sz="1600" dirty="0">
              <a:solidFill>
                <a:srgbClr val="003366"/>
              </a:solidFill>
              <a:latin typeface="Arial"/>
              <a:ea typeface="Times New Roman" pitchFamily="18" charset="0"/>
              <a:cs typeface="Tahoma"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071820790"/>
              </p:ext>
            </p:extLst>
          </p:nvPr>
        </p:nvGraphicFramePr>
        <p:xfrm>
          <a:off x="176797" y="2195477"/>
          <a:ext cx="8782803" cy="1465263"/>
        </p:xfrm>
        <a:graphic>
          <a:graphicData uri="http://schemas.openxmlformats.org/drawingml/2006/table">
            <a:tbl>
              <a:tblPr firstRow="1" firstCol="1" bandRow="1">
                <a:tableStyleId>{5C22544A-7EE6-4342-B048-85BDC9FD1C3A}</a:tableStyleId>
              </a:tblPr>
              <a:tblGrid>
                <a:gridCol w="4385700"/>
                <a:gridCol w="4397103"/>
              </a:tblGrid>
              <a:tr h="459500">
                <a:tc>
                  <a:txBody>
                    <a:bodyPr/>
                    <a:lstStyle/>
                    <a:p>
                      <a:pPr algn="l">
                        <a:lnSpc>
                          <a:spcPct val="115000"/>
                        </a:lnSpc>
                        <a:spcBef>
                          <a:spcPts val="1200"/>
                        </a:spcBef>
                        <a:spcAft>
                          <a:spcPts val="0"/>
                        </a:spcAft>
                        <a:tabLst>
                          <a:tab pos="630555" algn="l"/>
                        </a:tabLst>
                      </a:pPr>
                      <a:r>
                        <a:rPr lang="en-ZA" sz="1400" kern="1600" dirty="0" smtClean="0">
                          <a:solidFill>
                            <a:schemeClr val="tx2"/>
                          </a:solidFill>
                          <a:effectLst/>
                        </a:rPr>
                        <a:t>ADJUDICATION CRITERIA</a:t>
                      </a:r>
                      <a:endParaRPr lang="en-ZA" sz="1400" b="1" kern="1600" dirty="0">
                        <a:solidFill>
                          <a:schemeClr val="tx2"/>
                        </a:solidFill>
                        <a:effectLst/>
                        <a:latin typeface="Times New Roman"/>
                        <a:cs typeface="Times New Roman"/>
                      </a:endParaRPr>
                    </a:p>
                  </a:txBody>
                  <a:tcPr marL="63305" marR="63305" marT="0" marB="0" anchor="ctr"/>
                </a:tc>
                <a:tc>
                  <a:txBody>
                    <a:bodyPr/>
                    <a:lstStyle/>
                    <a:p>
                      <a:pPr algn="ctr">
                        <a:lnSpc>
                          <a:spcPct val="115000"/>
                        </a:lnSpc>
                        <a:spcBef>
                          <a:spcPts val="1200"/>
                        </a:spcBef>
                        <a:spcAft>
                          <a:spcPts val="0"/>
                        </a:spcAft>
                        <a:tabLst>
                          <a:tab pos="630555" algn="l"/>
                        </a:tabLst>
                      </a:pPr>
                      <a:r>
                        <a:rPr lang="en-ZA" sz="1400" kern="1600" dirty="0" smtClean="0">
                          <a:solidFill>
                            <a:schemeClr val="tx2"/>
                          </a:solidFill>
                          <a:effectLst/>
                        </a:rPr>
                        <a:t>POINTS</a:t>
                      </a:r>
                      <a:endParaRPr lang="en-ZA" sz="1400" b="1" kern="1600" dirty="0">
                        <a:solidFill>
                          <a:schemeClr val="tx2"/>
                        </a:solidFill>
                        <a:effectLst/>
                        <a:latin typeface="Times New Roman"/>
                        <a:cs typeface="Times New Roman"/>
                      </a:endParaRPr>
                    </a:p>
                  </a:txBody>
                  <a:tcPr marL="63305" marR="63305" marT="0" marB="0" anchor="ctr"/>
                </a:tc>
              </a:tr>
              <a:tr h="1005763">
                <a:tc>
                  <a:txBody>
                    <a:bodyPr/>
                    <a:lstStyle/>
                    <a:p>
                      <a:pPr algn="just">
                        <a:lnSpc>
                          <a:spcPct val="115000"/>
                        </a:lnSpc>
                        <a:spcBef>
                          <a:spcPts val="1200"/>
                        </a:spcBef>
                        <a:spcAft>
                          <a:spcPts val="0"/>
                        </a:spcAft>
                        <a:tabLst>
                          <a:tab pos="630555" algn="l"/>
                        </a:tabLst>
                      </a:pPr>
                      <a:r>
                        <a:rPr lang="en-ZA" sz="1400" b="0" kern="1600" dirty="0" smtClean="0">
                          <a:solidFill>
                            <a:schemeClr val="tx2"/>
                          </a:solidFill>
                          <a:effectLst/>
                        </a:rPr>
                        <a:t>A </a:t>
                      </a:r>
                      <a:r>
                        <a:rPr lang="en-ZA" sz="1400" b="0" kern="1600" dirty="0">
                          <a:solidFill>
                            <a:schemeClr val="tx2"/>
                          </a:solidFill>
                          <a:effectLst/>
                        </a:rPr>
                        <a:t>duly completed Preference Point Claim Form: SBD 6.1 and a </a:t>
                      </a:r>
                      <a:r>
                        <a:rPr lang="en-ZA" sz="1400" b="0" kern="1600" dirty="0" smtClean="0">
                          <a:solidFill>
                            <a:schemeClr val="tx2"/>
                          </a:solidFill>
                          <a:effectLst/>
                        </a:rPr>
                        <a:t>B-BBEE Certificate</a:t>
                      </a:r>
                      <a:r>
                        <a:rPr lang="en-ZA" sz="1400" b="0" kern="1600" dirty="0">
                          <a:solidFill>
                            <a:schemeClr val="tx2"/>
                          </a:solidFill>
                          <a:effectLst/>
                        </a:rPr>
                        <a:t>.</a:t>
                      </a:r>
                      <a:endParaRPr lang="en-ZA" sz="1400" b="0" kern="1600" dirty="0">
                        <a:solidFill>
                          <a:schemeClr val="tx2"/>
                        </a:solidFill>
                        <a:effectLst/>
                        <a:latin typeface="Times New Roman"/>
                        <a:cs typeface="Times New Roman"/>
                      </a:endParaRPr>
                    </a:p>
                  </a:txBody>
                  <a:tcPr marL="63305" marR="63305" marT="0" marB="0"/>
                </a:tc>
                <a:tc>
                  <a:txBody>
                    <a:bodyPr/>
                    <a:lstStyle/>
                    <a:p>
                      <a:pPr algn="ctr">
                        <a:lnSpc>
                          <a:spcPct val="115000"/>
                        </a:lnSpc>
                        <a:spcBef>
                          <a:spcPts val="1200"/>
                        </a:spcBef>
                        <a:spcAft>
                          <a:spcPts val="0"/>
                        </a:spcAft>
                        <a:tabLst>
                          <a:tab pos="630555" algn="l"/>
                        </a:tabLst>
                      </a:pPr>
                      <a:r>
                        <a:rPr lang="en-ZA" sz="1400" kern="1600" dirty="0">
                          <a:solidFill>
                            <a:schemeClr val="tx2"/>
                          </a:solidFill>
                          <a:effectLst/>
                        </a:rPr>
                        <a:t> </a:t>
                      </a:r>
                      <a:r>
                        <a:rPr lang="en-ZA" sz="1400" b="1" kern="1600" dirty="0" smtClean="0">
                          <a:solidFill>
                            <a:schemeClr val="tx2"/>
                          </a:solidFill>
                          <a:effectLst/>
                        </a:rPr>
                        <a:t>20</a:t>
                      </a:r>
                      <a:endParaRPr lang="en-ZA" sz="1400" b="1" kern="1600" dirty="0">
                        <a:solidFill>
                          <a:schemeClr val="tx2"/>
                        </a:solidFill>
                        <a:effectLst/>
                        <a:latin typeface="Times New Roman"/>
                        <a:cs typeface="Times New Roman"/>
                      </a:endParaRPr>
                    </a:p>
                  </a:txBody>
                  <a:tcPr marL="63305" marR="63305" marT="0" marB="0"/>
                </a:tc>
              </a:tr>
            </a:tbl>
          </a:graphicData>
        </a:graphic>
      </p:graphicFrame>
    </p:spTree>
    <p:extLst>
      <p:ext uri="{BB962C8B-B14F-4D97-AF65-F5344CB8AC3E}">
        <p14:creationId xmlns:p14="http://schemas.microsoft.com/office/powerpoint/2010/main" val="230257360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96403" y="242280"/>
            <a:ext cx="8853854" cy="307777"/>
          </a:xfrm>
        </p:spPr>
        <p:txBody>
          <a:bodyPr/>
          <a:lstStyle/>
          <a:p>
            <a:r>
              <a:rPr lang="en-ZA" sz="2000" dirty="0" smtClean="0"/>
              <a:t>B-BBEE  Certificate</a:t>
            </a:r>
            <a:endParaRPr lang="en-GB" sz="2000" dirty="0" smtClean="0"/>
          </a:p>
        </p:txBody>
      </p:sp>
      <p:sp>
        <p:nvSpPr>
          <p:cNvPr id="20483" name="TextBox 8"/>
          <p:cNvSpPr txBox="1">
            <a:spLocks noChangeArrowheads="1"/>
          </p:cNvSpPr>
          <p:nvPr/>
        </p:nvSpPr>
        <p:spPr bwMode="auto">
          <a:xfrm>
            <a:off x="107504" y="816908"/>
            <a:ext cx="8890296" cy="5155257"/>
          </a:xfrm>
          <a:prstGeom prst="rect">
            <a:avLst/>
          </a:prstGeom>
          <a:noFill/>
          <a:ln w="9525">
            <a:noFill/>
            <a:miter lim="800000"/>
            <a:headEnd/>
            <a:tailEnd/>
          </a:ln>
        </p:spPr>
        <p:txBody>
          <a:bodyPr wrap="square">
            <a:spAutoFit/>
          </a:bodyPr>
          <a:lstStyle/>
          <a:p>
            <a:pPr algn="just" defTabSz="912753"/>
            <a:r>
              <a:rPr lang="x-none" sz="1400" b="1">
                <a:solidFill>
                  <a:srgbClr val="003366"/>
                </a:solidFill>
                <a:latin typeface="Arial"/>
                <a:ea typeface="Times New Roman" pitchFamily="18" charset="0"/>
                <a:cs typeface="Tahoma" pitchFamily="34" charset="0"/>
              </a:rPr>
              <a:t>The t</a:t>
            </a:r>
            <a:r>
              <a:rPr lang="en-ZA" sz="1400" b="1" dirty="0">
                <a:solidFill>
                  <a:srgbClr val="003366"/>
                </a:solidFill>
                <a:latin typeface="Arial"/>
                <a:ea typeface="Times New Roman" pitchFamily="18" charset="0"/>
                <a:cs typeface="Tahoma" pitchFamily="34" charset="0"/>
              </a:rPr>
              <a:t>able</a:t>
            </a:r>
            <a:r>
              <a:rPr lang="x-none" sz="1400" b="1">
                <a:solidFill>
                  <a:srgbClr val="003366"/>
                </a:solidFill>
                <a:latin typeface="Arial"/>
                <a:ea typeface="Times New Roman" pitchFamily="18" charset="0"/>
                <a:cs typeface="Tahoma" pitchFamily="34" charset="0"/>
              </a:rPr>
              <a:t> below indicates the specific B-BBEE certification documents that must be submitted for this tender. Failure to submit the required certification documents will also result in Bidders </a:t>
            </a:r>
            <a:r>
              <a:rPr lang="en-ZA" sz="1400" b="1" dirty="0" smtClean="0">
                <a:solidFill>
                  <a:srgbClr val="003366"/>
                </a:solidFill>
                <a:latin typeface="Arial"/>
                <a:ea typeface="Times New Roman" pitchFamily="18" charset="0"/>
                <a:cs typeface="Tahoma" pitchFamily="34" charset="0"/>
              </a:rPr>
              <a:t>being disqualified.</a:t>
            </a: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2000" dirty="0" smtClean="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2000" dirty="0" smtClean="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2000" dirty="0" smtClean="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2000" dirty="0" smtClean="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1100" dirty="0">
              <a:solidFill>
                <a:srgbClr val="003366"/>
              </a:solidFill>
              <a:latin typeface="Arial"/>
              <a:ea typeface="Times New Roman" pitchFamily="18" charset="0"/>
              <a:cs typeface="Tahoma" pitchFamily="34" charset="0"/>
            </a:endParaRPr>
          </a:p>
          <a:p>
            <a:pPr algn="just" defTabSz="912753"/>
            <a:endParaRPr lang="en-ZA" sz="1400" dirty="0" smtClean="0">
              <a:solidFill>
                <a:srgbClr val="003366"/>
              </a:solidFill>
              <a:latin typeface="Arial"/>
              <a:ea typeface="Times New Roman" pitchFamily="18" charset="0"/>
              <a:cs typeface="Tahoma" pitchFamily="34" charset="0"/>
            </a:endParaRPr>
          </a:p>
          <a:p>
            <a:pPr algn="just" defTabSz="912753"/>
            <a:endParaRPr lang="en-ZA" sz="1400" dirty="0">
              <a:solidFill>
                <a:srgbClr val="003366"/>
              </a:solidFill>
              <a:latin typeface="Arial"/>
              <a:ea typeface="Times New Roman" pitchFamily="18" charset="0"/>
              <a:cs typeface="Tahoma" pitchFamily="34" charset="0"/>
            </a:endParaRPr>
          </a:p>
          <a:p>
            <a:pPr algn="just" defTabSz="912753"/>
            <a:endParaRPr lang="en-ZA" sz="1400" dirty="0" smtClean="0">
              <a:solidFill>
                <a:srgbClr val="003366"/>
              </a:solidFill>
              <a:latin typeface="Arial"/>
              <a:ea typeface="Times New Roman" pitchFamily="18" charset="0"/>
              <a:cs typeface="Tahoma" pitchFamily="34" charset="0"/>
            </a:endParaRPr>
          </a:p>
          <a:p>
            <a:pPr algn="just" defTabSz="912753"/>
            <a:endParaRPr lang="en-ZA" sz="1400" b="1" dirty="0" smtClean="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612245064"/>
              </p:ext>
            </p:extLst>
          </p:nvPr>
        </p:nvGraphicFramePr>
        <p:xfrm>
          <a:off x="155955" y="2276872"/>
          <a:ext cx="8793393" cy="3237224"/>
        </p:xfrm>
        <a:graphic>
          <a:graphicData uri="http://schemas.openxmlformats.org/drawingml/2006/table">
            <a:tbl>
              <a:tblPr firstRow="1" firstCol="1" bandRow="1" bandCol="1">
                <a:tableStyleId>{5C22544A-7EE6-4342-B048-85BDC9FD1C3A}</a:tableStyleId>
              </a:tblPr>
              <a:tblGrid>
                <a:gridCol w="2111789"/>
                <a:gridCol w="2793172"/>
                <a:gridCol w="3888432"/>
              </a:tblGrid>
              <a:tr h="541526">
                <a:tc>
                  <a:txBody>
                    <a:bodyPr/>
                    <a:lstStyle/>
                    <a:p>
                      <a:pPr marL="0" indent="0" algn="l">
                        <a:lnSpc>
                          <a:spcPct val="115000"/>
                        </a:lnSpc>
                        <a:spcAft>
                          <a:spcPts val="0"/>
                        </a:spcAft>
                      </a:pPr>
                      <a:r>
                        <a:rPr lang="en-ZA" sz="1400" kern="1200" dirty="0">
                          <a:solidFill>
                            <a:schemeClr val="folHlink"/>
                          </a:solidFill>
                          <a:latin typeface="Arial" charset="0"/>
                          <a:ea typeface="Times New Roman" pitchFamily="18" charset="0"/>
                          <a:cs typeface="Tahoma" pitchFamily="34" charset="0"/>
                        </a:rPr>
                        <a:t>Classification</a:t>
                      </a:r>
                    </a:p>
                  </a:txBody>
                  <a:tcPr marL="22089" marR="22089" marT="0" marB="0" anchor="ctr"/>
                </a:tc>
                <a:tc>
                  <a:txBody>
                    <a:bodyPr/>
                    <a:lstStyle/>
                    <a:p>
                      <a:pPr algn="l">
                        <a:lnSpc>
                          <a:spcPct val="115000"/>
                        </a:lnSpc>
                        <a:spcAft>
                          <a:spcPts val="0"/>
                        </a:spcAft>
                      </a:pPr>
                      <a:r>
                        <a:rPr lang="en-ZA" sz="1400" kern="1200" dirty="0">
                          <a:solidFill>
                            <a:schemeClr val="folHlink"/>
                          </a:solidFill>
                          <a:latin typeface="Arial" charset="0"/>
                          <a:ea typeface="Times New Roman" pitchFamily="18" charset="0"/>
                          <a:cs typeface="Tahoma" pitchFamily="34" charset="0"/>
                        </a:rPr>
                        <a:t>Turnover</a:t>
                      </a:r>
                    </a:p>
                  </a:txBody>
                  <a:tcPr marL="22089" marR="22089" marT="0" marB="0" anchor="ctr"/>
                </a:tc>
                <a:tc>
                  <a:txBody>
                    <a:bodyPr/>
                    <a:lstStyle/>
                    <a:p>
                      <a:pPr algn="l">
                        <a:lnSpc>
                          <a:spcPct val="115000"/>
                        </a:lnSpc>
                        <a:spcAft>
                          <a:spcPts val="0"/>
                        </a:spcAft>
                      </a:pPr>
                      <a:r>
                        <a:rPr lang="en-ZA" sz="1400" kern="1200" dirty="0">
                          <a:solidFill>
                            <a:schemeClr val="folHlink"/>
                          </a:solidFill>
                          <a:latin typeface="Arial" charset="0"/>
                          <a:ea typeface="Times New Roman" pitchFamily="18" charset="0"/>
                          <a:cs typeface="Tahoma" pitchFamily="34" charset="0"/>
                        </a:rPr>
                        <a:t>Submission Requirement</a:t>
                      </a:r>
                    </a:p>
                  </a:txBody>
                  <a:tcPr marL="22089" marR="22089" marT="0" marB="0" anchor="ctr"/>
                </a:tc>
              </a:tr>
              <a:tr h="734099">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Exempted Micro Enterprise    </a:t>
                      </a:r>
                      <a:r>
                        <a:rPr lang="en-ZA" sz="1200" kern="1200" dirty="0">
                          <a:solidFill>
                            <a:schemeClr val="folHlink"/>
                          </a:solidFill>
                          <a:latin typeface="Arial" charset="0"/>
                          <a:ea typeface="Times New Roman" pitchFamily="18" charset="0"/>
                          <a:cs typeface="Tahoma" pitchFamily="34" charset="0"/>
                        </a:rPr>
                        <a:t>( EME)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Below R10 million p.a.</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DTI Affidavit or Certificate from CIPC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r>
              <a:tr h="1295575">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Qualifying</a:t>
                      </a:r>
                      <a:r>
                        <a:rPr lang="en-ZA" sz="1200" kern="1200" baseline="0" dirty="0" smtClean="0">
                          <a:solidFill>
                            <a:schemeClr val="folHlink"/>
                          </a:solidFill>
                          <a:latin typeface="Arial" charset="0"/>
                          <a:ea typeface="Times New Roman" pitchFamily="18" charset="0"/>
                          <a:cs typeface="Tahoma" pitchFamily="34" charset="0"/>
                        </a:rPr>
                        <a:t> </a:t>
                      </a:r>
                      <a:r>
                        <a:rPr lang="en-ZA" sz="1200" kern="1200" dirty="0" smtClean="0">
                          <a:solidFill>
                            <a:schemeClr val="folHlink"/>
                          </a:solidFill>
                          <a:latin typeface="Arial" charset="0"/>
                          <a:ea typeface="Times New Roman" pitchFamily="18" charset="0"/>
                          <a:cs typeface="Tahoma" pitchFamily="34" charset="0"/>
                        </a:rPr>
                        <a:t>Small </a:t>
                      </a:r>
                      <a:r>
                        <a:rPr lang="en-ZA" sz="1200" kern="1200" dirty="0">
                          <a:solidFill>
                            <a:schemeClr val="folHlink"/>
                          </a:solidFill>
                          <a:latin typeface="Arial" charset="0"/>
                          <a:ea typeface="Times New Roman" pitchFamily="18" charset="0"/>
                          <a:cs typeface="Tahoma" pitchFamily="34" charset="0"/>
                        </a:rPr>
                        <a:t>Enterprise (QSE)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Between R10 million and R50 million p.a.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Certified copy of B-BBEE Rating Certificate from a SANAS Accredited rating.</a:t>
                      </a:r>
                    </a:p>
                    <a:p>
                      <a:pPr algn="just">
                        <a:lnSpc>
                          <a:spcPct val="115000"/>
                        </a:lnSpc>
                        <a:spcAft>
                          <a:spcPts val="0"/>
                        </a:spcAft>
                      </a:pPr>
                      <a:endParaRPr lang="en-ZA" sz="1200" kern="1200" dirty="0" smtClean="0">
                        <a:solidFill>
                          <a:srgbClr val="FF0000"/>
                        </a:solidFill>
                        <a:latin typeface="Arial" charset="0"/>
                        <a:ea typeface="Times New Roman" pitchFamily="18" charset="0"/>
                        <a:cs typeface="Tahoma" pitchFamily="34" charset="0"/>
                      </a:endParaRPr>
                    </a:p>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DTI Affidavit</a:t>
                      </a:r>
                      <a:r>
                        <a:rPr lang="en-ZA" sz="1200" kern="1200" baseline="0" dirty="0" smtClean="0">
                          <a:solidFill>
                            <a:schemeClr val="folHlink"/>
                          </a:solidFill>
                          <a:latin typeface="Arial" charset="0"/>
                          <a:ea typeface="Times New Roman" pitchFamily="18" charset="0"/>
                          <a:cs typeface="Tahoma" pitchFamily="34" charset="0"/>
                        </a:rPr>
                        <a:t> – Only 51% BO and above</a:t>
                      </a:r>
                      <a:endParaRPr lang="en-ZA" sz="1200" kern="1200" dirty="0" smtClean="0">
                        <a:solidFill>
                          <a:schemeClr val="folHlink"/>
                        </a:solidFill>
                        <a:latin typeface="Arial" charset="0"/>
                        <a:ea typeface="Times New Roman" pitchFamily="18" charset="0"/>
                        <a:cs typeface="Tahoma" pitchFamily="34" charset="0"/>
                      </a:endParaRPr>
                    </a:p>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txBody>
                  <a:tcPr marL="22089" marR="22089" marT="0" marB="0"/>
                </a:tc>
              </a:tr>
              <a:tr h="666024">
                <a:tc>
                  <a:txBody>
                    <a:bodyPr/>
                    <a:lstStyle/>
                    <a:p>
                      <a:pPr algn="just">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Large Enterprise (LE)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Above R50 million p.a.</a:t>
                      </a:r>
                      <a:r>
                        <a:rPr lang="en-ZA" sz="1200" kern="1200" baseline="0" dirty="0" smtClean="0">
                          <a:solidFill>
                            <a:schemeClr val="folHlink"/>
                          </a:solidFill>
                          <a:latin typeface="Arial" charset="0"/>
                          <a:ea typeface="Times New Roman" pitchFamily="18" charset="0"/>
                          <a:cs typeface="Tahoma" pitchFamily="34" charset="0"/>
                        </a:rPr>
                        <a:t>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Certified copy of B-BBEE Rating Certificate from a SANAS Accredited rating </a:t>
                      </a:r>
                      <a:r>
                        <a:rPr lang="en-ZA" sz="1200" kern="1200" dirty="0" smtClean="0">
                          <a:solidFill>
                            <a:schemeClr val="folHlink"/>
                          </a:solidFill>
                          <a:latin typeface="Arial" charset="0"/>
                          <a:ea typeface="Times New Roman" pitchFamily="18" charset="0"/>
                          <a:cs typeface="Tahoma" pitchFamily="34" charset="0"/>
                        </a:rPr>
                        <a:t>agency.</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r>
            </a:tbl>
          </a:graphicData>
        </a:graphic>
      </p:graphicFrame>
    </p:spTree>
    <p:extLst>
      <p:ext uri="{BB962C8B-B14F-4D97-AF65-F5344CB8AC3E}">
        <p14:creationId xmlns:p14="http://schemas.microsoft.com/office/powerpoint/2010/main" val="179261580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7504" y="256423"/>
            <a:ext cx="9036496" cy="307777"/>
          </a:xfrm>
        </p:spPr>
        <p:txBody>
          <a:bodyPr/>
          <a:lstStyle/>
          <a:p>
            <a:r>
              <a:rPr lang="en-ZA" sz="2000" dirty="0" smtClean="0">
                <a:latin typeface="Arial" panose="020B0604020202020204" pitchFamily="34" charset="0"/>
                <a:cs typeface="Arial" panose="020B0604020202020204" pitchFamily="34" charset="0"/>
              </a:rPr>
              <a:t>USE AND ACCEPTANCE OF AFFIDAVITS</a:t>
            </a:r>
            <a:endParaRPr lang="en-ZA" sz="1800" dirty="0"/>
          </a:p>
        </p:txBody>
      </p:sp>
      <p:sp>
        <p:nvSpPr>
          <p:cNvPr id="4" name="Rectangle 3"/>
          <p:cNvSpPr/>
          <p:nvPr/>
        </p:nvSpPr>
        <p:spPr>
          <a:xfrm>
            <a:off x="73572" y="1052736"/>
            <a:ext cx="8970278" cy="2723823"/>
          </a:xfrm>
          <a:prstGeom prst="rect">
            <a:avLst/>
          </a:prstGeom>
        </p:spPr>
        <p:txBody>
          <a:bodyPr wrap="square">
            <a:spAutoFit/>
          </a:bodyPr>
          <a:lstStyle/>
          <a:p>
            <a:pPr marL="0" lvl="1" defTabSz="912753" fontAlgn="auto">
              <a:lnSpc>
                <a:spcPct val="150000"/>
              </a:lnSpc>
              <a:spcBef>
                <a:spcPts val="0"/>
              </a:spcBef>
              <a:spcAft>
                <a:spcPts val="0"/>
              </a:spcAft>
            </a:pPr>
            <a:r>
              <a:rPr lang="en-ZA" sz="1400" dirty="0">
                <a:solidFill>
                  <a:srgbClr val="004F87"/>
                </a:solidFill>
                <a:latin typeface="Arial"/>
              </a:rPr>
              <a:t>Section 1.6 SBD 6.1 states..</a:t>
            </a:r>
            <a:r>
              <a:rPr lang="en-GB" sz="1400" dirty="0">
                <a:solidFill>
                  <a:srgbClr val="000000"/>
                </a:solidFill>
                <a:latin typeface="Arial"/>
              </a:rPr>
              <a:t> </a:t>
            </a:r>
            <a:r>
              <a:rPr lang="en-GB" sz="1400" dirty="0">
                <a:solidFill>
                  <a:srgbClr val="004F87"/>
                </a:solidFill>
                <a:latin typeface="Arial"/>
              </a:rPr>
              <a:t>The purchaser reserves the right to require of a bidder, either before a bid is adjudicated or at any time subsequently, to substantiate any claim in regard to preferences, in any manner required by the purchaser.</a:t>
            </a:r>
            <a:endParaRPr lang="en-ZA" sz="1400" dirty="0">
              <a:solidFill>
                <a:srgbClr val="004F87"/>
              </a:solidFill>
              <a:latin typeface="Arial"/>
            </a:endParaRPr>
          </a:p>
          <a:p>
            <a:pPr defTabSz="912753" fontAlgn="auto">
              <a:spcBef>
                <a:spcPts val="0"/>
              </a:spcBef>
              <a:spcAft>
                <a:spcPts val="0"/>
              </a:spcAft>
            </a:pPr>
            <a:endParaRPr lang="en-ZA" sz="2400" dirty="0" smtClean="0">
              <a:solidFill>
                <a:srgbClr val="004F87"/>
              </a:solidFill>
              <a:latin typeface="Arial"/>
            </a:endParaRPr>
          </a:p>
          <a:p>
            <a:pPr defTabSz="912753" fontAlgn="auto">
              <a:spcBef>
                <a:spcPts val="0"/>
              </a:spcBef>
              <a:spcAft>
                <a:spcPts val="0"/>
              </a:spcAft>
            </a:pPr>
            <a:endParaRPr lang="en-ZA" sz="2400" dirty="0">
              <a:solidFill>
                <a:srgbClr val="004F87"/>
              </a:solidFill>
              <a:latin typeface="Arial"/>
            </a:endParaRPr>
          </a:p>
          <a:p>
            <a:pPr defTabSz="912753" fontAlgn="auto">
              <a:lnSpc>
                <a:spcPct val="150000"/>
              </a:lnSpc>
              <a:spcBef>
                <a:spcPts val="0"/>
              </a:spcBef>
              <a:spcAft>
                <a:spcPts val="0"/>
              </a:spcAft>
            </a:pPr>
            <a:r>
              <a:rPr lang="en-ZA" sz="1400" b="1" dirty="0">
                <a:solidFill>
                  <a:srgbClr val="004F87"/>
                </a:solidFill>
                <a:latin typeface="Arial"/>
              </a:rPr>
              <a:t>SARS reserves the right to request that bidders submit their Black ownership and turnover information in support of their Affidavits.</a:t>
            </a:r>
          </a:p>
          <a:p>
            <a:pPr defTabSz="912753" fontAlgn="auto">
              <a:spcBef>
                <a:spcPts val="0"/>
              </a:spcBef>
              <a:spcAft>
                <a:spcPts val="0"/>
              </a:spcAft>
            </a:pPr>
            <a:endParaRPr lang="en-ZA" dirty="0">
              <a:solidFill>
                <a:srgbClr val="004F87"/>
              </a:solidFill>
              <a:latin typeface="Arial"/>
            </a:endParaRPr>
          </a:p>
        </p:txBody>
      </p:sp>
    </p:spTree>
    <p:extLst>
      <p:ext uri="{BB962C8B-B14F-4D97-AF65-F5344CB8AC3E}">
        <p14:creationId xmlns:p14="http://schemas.microsoft.com/office/powerpoint/2010/main" val="7004927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algn="l">
              <a:lnSpc>
                <a:spcPct val="135000"/>
              </a:lnSpc>
              <a:spcBef>
                <a:spcPct val="75000"/>
              </a:spcBef>
              <a:spcAft>
                <a:spcPct val="10000"/>
              </a:spcAft>
              <a:buClr>
                <a:schemeClr val="accent1"/>
              </a:buClr>
            </a:pPr>
            <a:r>
              <a:rPr lang="en-US" sz="2000" b="1" dirty="0" smtClean="0">
                <a:solidFill>
                  <a:srgbClr val="FF0000"/>
                </a:solidFill>
                <a:ea typeface="SimSun" pitchFamily="2" charset="-122"/>
              </a:rPr>
              <a:t>1. Welcome </a:t>
            </a:r>
            <a:r>
              <a:rPr lang="en-US" sz="2000" b="1" dirty="0">
                <a:solidFill>
                  <a:srgbClr val="FF0000"/>
                </a:solidFill>
                <a:ea typeface="SimSun" pitchFamily="2" charset="-122"/>
              </a:rPr>
              <a:t>and </a:t>
            </a:r>
            <a:r>
              <a:rPr lang="en-US" sz="2000" b="1" dirty="0" smtClean="0">
                <a:solidFill>
                  <a:srgbClr val="FF0000"/>
                </a:solidFill>
                <a:ea typeface="SimSun" pitchFamily="2" charset="-122"/>
              </a:rPr>
              <a:t>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t>
            </a:r>
            <a:r>
              <a:rPr lang="en-ZA" sz="2000" b="1" dirty="0" smtClean="0">
                <a:solidFill>
                  <a:schemeClr val="tx2"/>
                </a:solidFill>
              </a:rPr>
              <a:t>and </a:t>
            </a:r>
            <a:r>
              <a:rPr lang="en-ZA" sz="2000" b="1" dirty="0">
                <a:solidFill>
                  <a:schemeClr val="tx2"/>
                </a:solidFill>
              </a:rPr>
              <a:t>Scope of Work </a:t>
            </a:r>
          </a:p>
          <a:p>
            <a:pPr marL="228600" indent="-228600">
              <a:lnSpc>
                <a:spcPct val="135000"/>
              </a:lnSpc>
              <a:spcBef>
                <a:spcPct val="75000"/>
              </a:spcBef>
              <a:spcAft>
                <a:spcPct val="10000"/>
              </a:spcAft>
              <a:buClr>
                <a:schemeClr val="accent1"/>
              </a:buClr>
            </a:pPr>
            <a:r>
              <a:rPr lang="en-ZA" sz="2000" b="1" dirty="0">
                <a:solidFill>
                  <a:schemeClr val="tx2"/>
                </a:solidFill>
              </a:rPr>
              <a:t>4</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 </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gn="l">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Q&amp;A</a:t>
            </a: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3" name="Slide Number Placeholder 2"/>
          <p:cNvSpPr>
            <a:spLocks noGrp="1"/>
          </p:cNvSpPr>
          <p:nvPr>
            <p:ph type="sldNum" sz="quarter" idx="11"/>
          </p:nvPr>
        </p:nvSpPr>
        <p:spPr>
          <a:xfrm>
            <a:off x="6864668" y="6520498"/>
            <a:ext cx="862012" cy="184666"/>
          </a:xfrm>
        </p:spPr>
        <p:txBody>
          <a:bodyPr/>
          <a:lstStyle/>
          <a:p>
            <a:pPr>
              <a:defRPr/>
            </a:pPr>
            <a:fld id="{1D46AC71-C261-4AF3-BFB1-CCAEF8821007}" type="slidenum">
              <a:rPr lang="en-ZA" smtClean="0">
                <a:solidFill>
                  <a:schemeClr val="tx1"/>
                </a:solidFill>
              </a:rPr>
              <a:pPr>
                <a:defRPr/>
              </a:pPr>
              <a:t>2</a:t>
            </a:fld>
            <a:endParaRPr lang="en-ZA" dirty="0">
              <a:solidFill>
                <a:schemeClr val="tx1"/>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flipH="1">
            <a:off x="10188624" y="-248454"/>
            <a:ext cx="481136" cy="496907"/>
          </a:xfrm>
        </p:spPr>
        <p:txBody>
          <a:bodyPr/>
          <a:lstStyle/>
          <a:p>
            <a:pPr>
              <a:defRPr/>
            </a:pPr>
            <a:endParaRPr lang="en-GB" dirty="0">
              <a:solidFill>
                <a:srgbClr val="6AAED8"/>
              </a:solidFill>
            </a:endParaRPr>
          </a:p>
        </p:txBody>
      </p:sp>
      <p:graphicFrame>
        <p:nvGraphicFramePr>
          <p:cNvPr id="58370" name="Object 2"/>
          <p:cNvGraphicFramePr>
            <a:graphicFrameLocks noChangeAspect="1"/>
          </p:cNvGraphicFramePr>
          <p:nvPr>
            <p:extLst>
              <p:ext uri="{D42A27DB-BD31-4B8C-83A1-F6EECF244321}">
                <p14:modId xmlns:p14="http://schemas.microsoft.com/office/powerpoint/2010/main" val="3280700687"/>
              </p:ext>
            </p:extLst>
          </p:nvPr>
        </p:nvGraphicFramePr>
        <p:xfrm>
          <a:off x="104775" y="809625"/>
          <a:ext cx="9155113" cy="5632450"/>
        </p:xfrm>
        <a:graphic>
          <a:graphicData uri="http://schemas.openxmlformats.org/presentationml/2006/ole">
            <mc:AlternateContent xmlns:mc="http://schemas.openxmlformats.org/markup-compatibility/2006">
              <mc:Choice xmlns:v="urn:schemas-microsoft-com:vml" Requires="v">
                <p:oleObj spid="_x0000_s96292" name="Document" r:id="rId4" imgW="6523764" imgH="4022836" progId="Word.Document.12">
                  <p:embed/>
                </p:oleObj>
              </mc:Choice>
              <mc:Fallback>
                <p:oleObj name="Document" r:id="rId4" imgW="6523764" imgH="4022836" progId="Word.Document.12">
                  <p:embed/>
                  <p:pic>
                    <p:nvPicPr>
                      <p:cNvPr id="0" name=""/>
                      <p:cNvPicPr>
                        <a:picLocks noChangeAspect="1" noChangeArrowheads="1"/>
                      </p:cNvPicPr>
                      <p:nvPr/>
                    </p:nvPicPr>
                    <p:blipFill>
                      <a:blip r:embed="rId5"/>
                      <a:srcRect/>
                      <a:stretch>
                        <a:fillRect/>
                      </a:stretch>
                    </p:blipFill>
                    <p:spPr bwMode="auto">
                      <a:xfrm>
                        <a:off x="104775" y="809625"/>
                        <a:ext cx="9155113" cy="5632450"/>
                      </a:xfrm>
                      <a:prstGeom prst="rect">
                        <a:avLst/>
                      </a:prstGeom>
                      <a:noFill/>
                      <a:ln>
                        <a:noFill/>
                      </a:ln>
                      <a:effectLst/>
                      <a:extLst/>
                    </p:spPr>
                  </p:pic>
                </p:oleObj>
              </mc:Fallback>
            </mc:AlternateContent>
          </a:graphicData>
        </a:graphic>
      </p:graphicFrame>
      <p:sp>
        <p:nvSpPr>
          <p:cNvPr id="5" name="Title 1"/>
          <p:cNvSpPr txBox="1">
            <a:spLocks/>
          </p:cNvSpPr>
          <p:nvPr/>
        </p:nvSpPr>
        <p:spPr>
          <a:xfrm>
            <a:off x="0" y="116632"/>
            <a:ext cx="9144000" cy="431056"/>
          </a:xfrm>
          <a:prstGeom prst="rect">
            <a:avLst/>
          </a:prstGeom>
        </p:spPr>
        <p:txBody>
          <a:bodyPr lIns="360000"/>
          <a:lstStyle/>
          <a:p>
            <a:pPr defTabSz="912753">
              <a:lnSpc>
                <a:spcPct val="85000"/>
              </a:lnSpc>
              <a:defRPr/>
            </a:pPr>
            <a:r>
              <a:rPr lang="en-ZA" sz="2800" b="1" dirty="0" smtClean="0">
                <a:solidFill>
                  <a:srgbClr val="FFFFFF"/>
                </a:solidFill>
                <a:effectLst>
                  <a:outerShdw blurRad="38100" dist="38100" dir="2700000" algn="tl">
                    <a:srgbClr val="000000">
                      <a:alpha val="43137"/>
                    </a:srgbClr>
                  </a:outerShdw>
                </a:effectLst>
                <a:latin typeface="Arial"/>
              </a:rPr>
              <a:t>B-BBEE KEY SECTIONS TO COMPLETE IN SBD</a:t>
            </a:r>
            <a:endParaRPr lang="en-ZA" sz="2800" b="1" dirty="0">
              <a:solidFill>
                <a:srgbClr val="FFFFFF"/>
              </a:solidFill>
              <a:effectLst>
                <a:outerShdw blurRad="38100" dist="38100" dir="2700000" algn="tl">
                  <a:srgbClr val="000000">
                    <a:alpha val="43137"/>
                  </a:srgbClr>
                </a:outerShdw>
              </a:effectLst>
              <a:latin typeface="Arial"/>
            </a:endParaRPr>
          </a:p>
        </p:txBody>
      </p:sp>
    </p:spTree>
    <p:extLst>
      <p:ext uri="{BB962C8B-B14F-4D97-AF65-F5344CB8AC3E}">
        <p14:creationId xmlns:p14="http://schemas.microsoft.com/office/powerpoint/2010/main" val="3794134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9512" y="836712"/>
            <a:ext cx="8799635" cy="4324261"/>
          </a:xfrm>
        </p:spPr>
        <p:txBody>
          <a:bodyPr/>
          <a:lstStyle/>
          <a:p>
            <a:pPr marL="0" lvl="1" indent="0" algn="just">
              <a:buClrTx/>
              <a:buNone/>
            </a:pPr>
            <a:r>
              <a:rPr lang="x-none" b="1" kern="1200" smtClean="0">
                <a:solidFill>
                  <a:schemeClr val="folHlink"/>
                </a:solidFill>
                <a:latin typeface="Arial" charset="0"/>
                <a:ea typeface="Times New Roman" pitchFamily="18" charset="0"/>
                <a:cs typeface="Tahoma" pitchFamily="34" charset="0"/>
              </a:rPr>
              <a:t>JOINT VENTURES </a:t>
            </a:r>
            <a:endParaRPr lang="en-ZA" b="1" kern="1200" dirty="0" smtClean="0">
              <a:solidFill>
                <a:schemeClr val="folHlink"/>
              </a:solidFill>
              <a:latin typeface="Arial" charset="0"/>
              <a:ea typeface="Times New Roman" pitchFamily="18" charset="0"/>
              <a:cs typeface="Tahoma" pitchFamily="34" charset="0"/>
            </a:endParaRPr>
          </a:p>
          <a:p>
            <a:pPr marL="0" lvl="1" indent="0" algn="just">
              <a:buClrTx/>
              <a:buNone/>
            </a:pPr>
            <a:endParaRPr lang="en-ZA" sz="2000" kern="1200" dirty="0" smtClean="0">
              <a:solidFill>
                <a:schemeClr val="folHlink"/>
              </a:solidFill>
              <a:latin typeface="Arial" charset="0"/>
              <a:ea typeface="Times New Roman" pitchFamily="18" charset="0"/>
              <a:cs typeface="Tahoma" pitchFamily="34" charset="0"/>
            </a:endParaRPr>
          </a:p>
          <a:p>
            <a:pPr marL="0" lvl="1" indent="0" algn="just">
              <a:lnSpc>
                <a:spcPct val="150000"/>
              </a:lnSpc>
              <a:buClrTx/>
              <a:buNone/>
            </a:pPr>
            <a:r>
              <a:rPr lang="x-none" sz="1400" kern="1200" smtClean="0">
                <a:solidFill>
                  <a:schemeClr val="folHlink"/>
                </a:solidFill>
                <a:latin typeface="Arial" charset="0"/>
                <a:ea typeface="Times New Roman" pitchFamily="18" charset="0"/>
                <a:cs typeface="Tahoma" pitchFamily="34" charset="0"/>
              </a:rPr>
              <a:t>Incorporated </a:t>
            </a:r>
            <a:r>
              <a:rPr lang="x-none" sz="1400" kern="1200">
                <a:solidFill>
                  <a:schemeClr val="folHlink"/>
                </a:solidFill>
                <a:latin typeface="Arial" charset="0"/>
                <a:ea typeface="Times New Roman" pitchFamily="18" charset="0"/>
                <a:cs typeface="Tahoma" pitchFamily="34" charset="0"/>
              </a:rPr>
              <a:t>JVs must submit the B-BBEE status of the entity. Unincorporated JVs must submit a consolidated B-BBEE certificate as if they were a group structure for every separate Bid.</a:t>
            </a:r>
            <a:endParaRPr lang="en-ZA" sz="1400" kern="1200" dirty="0">
              <a:solidFill>
                <a:schemeClr val="folHlink"/>
              </a:solidFill>
              <a:latin typeface="Arial" charset="0"/>
              <a:ea typeface="Times New Roman" pitchFamily="18" charset="0"/>
              <a:cs typeface="Tahoma" pitchFamily="34" charset="0"/>
            </a:endParaRPr>
          </a:p>
          <a:p>
            <a:pPr marL="0" indent="0" algn="just">
              <a:buNone/>
            </a:pPr>
            <a:endParaRPr lang="en-ZA" dirty="0"/>
          </a:p>
          <a:p>
            <a:pPr marL="1588" lvl="1" indent="0" algn="just">
              <a:buNone/>
            </a:pPr>
            <a:r>
              <a:rPr lang="x-none" b="1" kern="1200" smtClean="0">
                <a:solidFill>
                  <a:schemeClr val="folHlink"/>
                </a:solidFill>
                <a:latin typeface="Arial" charset="0"/>
                <a:ea typeface="Times New Roman" pitchFamily="18" charset="0"/>
                <a:cs typeface="Tahoma" pitchFamily="34" charset="0"/>
              </a:rPr>
              <a:t>SUB-CONTRACTING</a:t>
            </a:r>
            <a:endParaRPr lang="en-ZA" b="1" kern="1200" dirty="0" smtClean="0">
              <a:solidFill>
                <a:schemeClr val="folHlink"/>
              </a:solidFill>
              <a:latin typeface="Arial" charset="0"/>
              <a:ea typeface="Times New Roman" pitchFamily="18" charset="0"/>
              <a:cs typeface="Tahoma" pitchFamily="34" charset="0"/>
            </a:endParaRPr>
          </a:p>
          <a:p>
            <a:pPr marL="1588" lvl="1" indent="0" algn="just">
              <a:buNone/>
            </a:pPr>
            <a:endParaRPr lang="en-ZA" b="1" kern="1200" dirty="0" smtClean="0">
              <a:solidFill>
                <a:schemeClr val="folHlink"/>
              </a:solidFill>
              <a:latin typeface="Arial" charset="0"/>
              <a:ea typeface="Times New Roman" pitchFamily="18" charset="0"/>
              <a:cs typeface="Tahoma" pitchFamily="34" charset="0"/>
            </a:endParaRPr>
          </a:p>
          <a:p>
            <a:pPr algn="just">
              <a:lnSpc>
                <a:spcPct val="150000"/>
              </a:lnSpc>
            </a:pPr>
            <a:r>
              <a:rPr lang="x-none" sz="1400" kern="1200" smtClean="0">
                <a:solidFill>
                  <a:schemeClr val="folHlink"/>
                </a:solidFill>
                <a:latin typeface="Arial" charset="0"/>
                <a:ea typeface="Times New Roman" pitchFamily="18" charset="0"/>
                <a:cs typeface="Tahoma" pitchFamily="34" charset="0"/>
              </a:rPr>
              <a:t>Bidders who want to claim preference points will have to comply fully with regulations 11(8) and 11(9) of the </a:t>
            </a:r>
            <a:r>
              <a:rPr lang="en-ZA" sz="1400" kern="1200" dirty="0" smtClean="0">
                <a:solidFill>
                  <a:schemeClr val="folHlink"/>
                </a:solidFill>
                <a:latin typeface="Arial" charset="0"/>
                <a:ea typeface="Times New Roman" pitchFamily="18" charset="0"/>
                <a:cs typeface="Tahoma" pitchFamily="34" charset="0"/>
              </a:rPr>
              <a:t>P</a:t>
            </a:r>
            <a:r>
              <a:rPr lang="x-none" sz="1400" kern="1200" smtClean="0">
                <a:solidFill>
                  <a:schemeClr val="folHlink"/>
                </a:solidFill>
                <a:latin typeface="Arial" charset="0"/>
                <a:ea typeface="Times New Roman" pitchFamily="18" charset="0"/>
                <a:cs typeface="Tahoma" pitchFamily="34" charset="0"/>
              </a:rPr>
              <a:t>referential </a:t>
            </a:r>
            <a:r>
              <a:rPr lang="en-ZA" sz="1400" kern="1200" dirty="0" smtClean="0">
                <a:solidFill>
                  <a:schemeClr val="folHlink"/>
                </a:solidFill>
                <a:latin typeface="Arial" charset="0"/>
                <a:ea typeface="Times New Roman" pitchFamily="18" charset="0"/>
                <a:cs typeface="Tahoma" pitchFamily="34" charset="0"/>
              </a:rPr>
              <a:t>P</a:t>
            </a:r>
            <a:r>
              <a:rPr lang="x-none" sz="1400" kern="1200" smtClean="0">
                <a:solidFill>
                  <a:schemeClr val="folHlink"/>
                </a:solidFill>
                <a:latin typeface="Arial" charset="0"/>
                <a:ea typeface="Times New Roman" pitchFamily="18" charset="0"/>
                <a:cs typeface="Tahoma" pitchFamily="34" charset="0"/>
              </a:rPr>
              <a:t>rocurement </a:t>
            </a:r>
            <a:r>
              <a:rPr lang="en-ZA" sz="1400" kern="1200" dirty="0" smtClean="0">
                <a:solidFill>
                  <a:schemeClr val="folHlink"/>
                </a:solidFill>
                <a:latin typeface="Arial" charset="0"/>
                <a:ea typeface="Times New Roman" pitchFamily="18" charset="0"/>
                <a:cs typeface="Tahoma" pitchFamily="34" charset="0"/>
              </a:rPr>
              <a:t>R</a:t>
            </a:r>
            <a:r>
              <a:rPr lang="x-none" sz="1400" kern="1200" smtClean="0">
                <a:solidFill>
                  <a:schemeClr val="folHlink"/>
                </a:solidFill>
                <a:latin typeface="Arial" charset="0"/>
                <a:ea typeface="Times New Roman" pitchFamily="18" charset="0"/>
                <a:cs typeface="Tahoma" pitchFamily="34" charset="0"/>
              </a:rPr>
              <a:t>egulations, 2011 with regard to sub–contracting</a:t>
            </a:r>
            <a:r>
              <a:rPr lang="en-ZA" sz="1400" kern="1200" dirty="0" smtClean="0">
                <a:solidFill>
                  <a:schemeClr val="folHlink"/>
                </a:solidFill>
                <a:latin typeface="Arial" charset="0"/>
                <a:ea typeface="Times New Roman" pitchFamily="18" charset="0"/>
                <a:cs typeface="Tahoma" pitchFamily="34" charset="0"/>
              </a:rPr>
              <a:t>:</a:t>
            </a:r>
          </a:p>
          <a:p>
            <a:pPr algn="just">
              <a:lnSpc>
                <a:spcPct val="150000"/>
              </a:lnSpc>
            </a:pPr>
            <a:endParaRPr lang="en-ZA" sz="1600" kern="1200" dirty="0" smtClean="0">
              <a:solidFill>
                <a:schemeClr val="folHlink"/>
              </a:solidFill>
              <a:latin typeface="Arial" charset="0"/>
              <a:ea typeface="Times New Roman" pitchFamily="18" charset="0"/>
              <a:cs typeface="Tahoma" pitchFamily="34" charset="0"/>
            </a:endParaRPr>
          </a:p>
          <a:p>
            <a:pPr algn="just">
              <a:lnSpc>
                <a:spcPct val="150000"/>
              </a:lnSpc>
            </a:pPr>
            <a:r>
              <a:rPr lang="x-none" sz="1400" kern="1200" smtClean="0">
                <a:solidFill>
                  <a:schemeClr val="folHlink"/>
                </a:solidFill>
                <a:latin typeface="Arial" charset="0"/>
                <a:ea typeface="Times New Roman" pitchFamily="18" charset="0"/>
                <a:cs typeface="Tahoma" pitchFamily="34" charset="0"/>
              </a:rPr>
              <a:t>A person must not be awarded points for B-BBEE status level if it is indicated in the tender documents that such a tenderer intends sub-contracting more than 25% of the value of the contract to any other enterprise that does not qualify for at least the points that such a tenderer qualifies for, unless the intended sub-contractor is an Exempted Micro Enterprise that has the capability and ability to execute the sub-contract.</a:t>
            </a:r>
            <a:endParaRPr lang="en-ZA" sz="1400" dirty="0"/>
          </a:p>
        </p:txBody>
      </p:sp>
      <p:sp>
        <p:nvSpPr>
          <p:cNvPr id="3" name="Title 2"/>
          <p:cNvSpPr>
            <a:spLocks noGrp="1"/>
          </p:cNvSpPr>
          <p:nvPr>
            <p:ph type="title"/>
          </p:nvPr>
        </p:nvSpPr>
        <p:spPr>
          <a:xfrm>
            <a:off x="172916" y="105947"/>
            <a:ext cx="8853854" cy="492443"/>
          </a:xfrm>
        </p:spPr>
        <p:txBody>
          <a:bodyPr/>
          <a:lstStyle/>
          <a:p>
            <a:r>
              <a:rPr lang="en-ZA" sz="3200" dirty="0" smtClean="0">
                <a:latin typeface="Arial" panose="020B0604020202020204" pitchFamily="34" charset="0"/>
                <a:cs typeface="Arial" panose="020B0604020202020204" pitchFamily="34" charset="0"/>
              </a:rPr>
              <a:t>BEE CERTIFICATE</a:t>
            </a:r>
            <a:endParaRPr lang="en-ZA"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22578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9512" y="692696"/>
            <a:ext cx="8496944" cy="3508653"/>
          </a:xfrm>
        </p:spPr>
        <p:txBody>
          <a:bodyPr/>
          <a:lstStyle/>
          <a:p>
            <a:pPr marL="0" lvl="1" indent="0" algn="just">
              <a:buClrTx/>
              <a:buNone/>
            </a:pPr>
            <a:r>
              <a:rPr lang="en-ZA" sz="2000" b="1" kern="1200" dirty="0" smtClean="0">
                <a:solidFill>
                  <a:schemeClr val="folHlink"/>
                </a:solidFill>
                <a:latin typeface="Arial" charset="0"/>
                <a:ea typeface="Times New Roman" pitchFamily="18" charset="0"/>
                <a:cs typeface="Tahoma" pitchFamily="34" charset="0"/>
              </a:rPr>
              <a:t>    </a:t>
            </a:r>
          </a:p>
          <a:p>
            <a:pPr marL="0" lvl="1" indent="0" algn="just">
              <a:buClrTx/>
              <a:buNone/>
              <a:tabLst>
                <a:tab pos="357188" algn="l"/>
              </a:tabLst>
            </a:pPr>
            <a:r>
              <a:rPr lang="en-ZA" sz="2000" b="1" kern="1200" dirty="0">
                <a:solidFill>
                  <a:schemeClr val="folHlink"/>
                </a:solidFill>
                <a:latin typeface="Arial" charset="0"/>
                <a:ea typeface="Times New Roman" pitchFamily="18" charset="0"/>
                <a:cs typeface="Tahoma" pitchFamily="34" charset="0"/>
              </a:rPr>
              <a:t> </a:t>
            </a:r>
            <a:r>
              <a:rPr lang="en-ZA" sz="2000" b="1" kern="1200" dirty="0" smtClean="0">
                <a:solidFill>
                  <a:schemeClr val="folHlink"/>
                </a:solidFill>
                <a:latin typeface="Arial" charset="0"/>
                <a:ea typeface="Times New Roman" pitchFamily="18" charset="0"/>
                <a:cs typeface="Tahoma" pitchFamily="34" charset="0"/>
              </a:rPr>
              <a:t>    </a:t>
            </a:r>
            <a:r>
              <a:rPr lang="en-ZA" sz="1800" b="1" kern="1200" dirty="0" smtClean="0">
                <a:solidFill>
                  <a:schemeClr val="folHlink"/>
                </a:solidFill>
                <a:latin typeface="Arial" charset="0"/>
                <a:ea typeface="Times New Roman" pitchFamily="18" charset="0"/>
                <a:cs typeface="Tahoma" pitchFamily="34" charset="0"/>
              </a:rPr>
              <a:t>Proof of Existence: </a:t>
            </a:r>
            <a:r>
              <a:rPr lang="x-none" sz="1800" b="1" kern="1200" smtClean="0">
                <a:solidFill>
                  <a:schemeClr val="folHlink"/>
                </a:solidFill>
                <a:latin typeface="Arial" charset="0"/>
                <a:ea typeface="Times New Roman" pitchFamily="18" charset="0"/>
                <a:cs typeface="Tahoma" pitchFamily="34" charset="0"/>
              </a:rPr>
              <a:t>Joint </a:t>
            </a:r>
            <a:r>
              <a:rPr lang="x-none" sz="1800" b="1" kern="1200">
                <a:solidFill>
                  <a:schemeClr val="folHlink"/>
                </a:solidFill>
                <a:latin typeface="Arial" charset="0"/>
                <a:ea typeface="Times New Roman" pitchFamily="18" charset="0"/>
                <a:cs typeface="Tahoma" pitchFamily="34" charset="0"/>
              </a:rPr>
              <a:t>Ventures and/or </a:t>
            </a:r>
            <a:r>
              <a:rPr lang="x-none" sz="1800" b="1" kern="1200" smtClean="0">
                <a:solidFill>
                  <a:schemeClr val="folHlink"/>
                </a:solidFill>
                <a:latin typeface="Arial" charset="0"/>
                <a:ea typeface="Times New Roman" pitchFamily="18" charset="0"/>
                <a:cs typeface="Tahoma" pitchFamily="34" charset="0"/>
              </a:rPr>
              <a:t>Sub-Contracting</a:t>
            </a:r>
            <a:endParaRPr lang="en-ZA" sz="1800" b="1" kern="1200" dirty="0" smtClean="0">
              <a:solidFill>
                <a:schemeClr val="folHlink"/>
              </a:solidFill>
              <a:latin typeface="Arial" charset="0"/>
              <a:ea typeface="Times New Roman" pitchFamily="18" charset="0"/>
              <a:cs typeface="Tahoma" pitchFamily="34" charset="0"/>
            </a:endParaRPr>
          </a:p>
          <a:p>
            <a:pPr marL="0" lvl="1" indent="0" algn="just">
              <a:lnSpc>
                <a:spcPct val="150000"/>
              </a:lnSpc>
              <a:buClrTx/>
              <a:buNone/>
            </a:pPr>
            <a:endParaRPr lang="en-ZA" sz="1400" b="1" kern="1200" dirty="0">
              <a:solidFill>
                <a:schemeClr val="folHlink"/>
              </a:solidFill>
              <a:latin typeface="Arial" charset="0"/>
              <a:ea typeface="Times New Roman" pitchFamily="18" charset="0"/>
              <a:cs typeface="Tahoma" pitchFamily="34" charset="0"/>
            </a:endParaRPr>
          </a:p>
          <a:p>
            <a:pPr marL="342900" lvl="2" indent="-342900" algn="just">
              <a:lnSpc>
                <a:spcPct val="150000"/>
              </a:lnSpc>
              <a:buClrTx/>
              <a:buSzPct val="120000"/>
              <a:buFontTx/>
              <a:buChar char="•"/>
            </a:pPr>
            <a:r>
              <a:rPr lang="x-none" sz="1400" kern="1200" smtClean="0">
                <a:solidFill>
                  <a:schemeClr val="folHlink"/>
                </a:solidFill>
                <a:latin typeface="Arial" charset="0"/>
                <a:ea typeface="Times New Roman" pitchFamily="18" charset="0"/>
                <a:cs typeface="Tahoma" pitchFamily="34" charset="0"/>
              </a:rPr>
              <a:t>Bidders </a:t>
            </a:r>
            <a:r>
              <a:rPr lang="x-none" sz="1400" kern="1200">
                <a:solidFill>
                  <a:schemeClr val="folHlink"/>
                </a:solidFill>
                <a:latin typeface="Arial" charset="0"/>
                <a:ea typeface="Times New Roman" pitchFamily="18" charset="0"/>
                <a:cs typeface="Tahoma" pitchFamily="34" charset="0"/>
              </a:rPr>
              <a:t>must submit concrete proof of the existence of joint ventures and/or sub-contracting arrangements. SARS will accept signed agreements as acceptable proof of the existence of a joint venture and/or sub-contracting arrangement. </a:t>
            </a:r>
            <a:endParaRPr lang="en-ZA" sz="1400" kern="1200" dirty="0" smtClean="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endParaRPr lang="en-ZA" sz="2000" kern="1200" dirty="0" smtClean="0">
              <a:solidFill>
                <a:schemeClr val="folHlink"/>
              </a:solidFill>
              <a:latin typeface="Arial" charset="0"/>
              <a:ea typeface="Times New Roman" pitchFamily="18" charset="0"/>
              <a:cs typeface="Tahoma" pitchFamily="34" charset="0"/>
            </a:endParaRPr>
          </a:p>
          <a:p>
            <a:pPr marL="342900" lvl="2" indent="-342900" algn="just">
              <a:lnSpc>
                <a:spcPct val="150000"/>
              </a:lnSpc>
              <a:buClrTx/>
              <a:buSzPct val="120000"/>
              <a:buFontTx/>
              <a:buChar char="•"/>
            </a:pPr>
            <a:r>
              <a:rPr lang="x-none" sz="1400" kern="1200" smtClean="0">
                <a:solidFill>
                  <a:schemeClr val="folHlink"/>
                </a:solidFill>
                <a:latin typeface="Arial" charset="0"/>
                <a:ea typeface="Times New Roman" pitchFamily="18" charset="0"/>
                <a:cs typeface="Tahoma" pitchFamily="34" charset="0"/>
              </a:rPr>
              <a:t>The </a:t>
            </a:r>
            <a:r>
              <a:rPr lang="x-none" sz="1400" kern="1200">
                <a:solidFill>
                  <a:schemeClr val="folHlink"/>
                </a:solidFill>
                <a:latin typeface="Arial" charset="0"/>
                <a:ea typeface="Times New Roman" pitchFamily="18" charset="0"/>
                <a:cs typeface="Tahoma" pitchFamily="34" charset="0"/>
              </a:rPr>
              <a:t>joint venture and/or sub-contracting agreements must clearly set out the roles and responsibilities of the </a:t>
            </a:r>
            <a:r>
              <a:rPr lang="en-ZA" sz="1400" kern="1200" dirty="0" smtClean="0">
                <a:solidFill>
                  <a:schemeClr val="folHlink"/>
                </a:solidFill>
                <a:latin typeface="Arial" charset="0"/>
                <a:ea typeface="Times New Roman" pitchFamily="18" charset="0"/>
                <a:cs typeface="Tahoma" pitchFamily="34" charset="0"/>
              </a:rPr>
              <a:t>Lead Partner </a:t>
            </a:r>
            <a:r>
              <a:rPr lang="x-none" sz="1400" kern="1200" smtClean="0">
                <a:solidFill>
                  <a:schemeClr val="folHlink"/>
                </a:solidFill>
                <a:latin typeface="Arial" charset="0"/>
                <a:ea typeface="Times New Roman" pitchFamily="18" charset="0"/>
                <a:cs typeface="Tahoma" pitchFamily="34" charset="0"/>
              </a:rPr>
              <a:t>and </a:t>
            </a:r>
            <a:r>
              <a:rPr lang="x-none" sz="1400" kern="1200">
                <a:solidFill>
                  <a:schemeClr val="folHlink"/>
                </a:solidFill>
                <a:latin typeface="Arial" charset="0"/>
                <a:ea typeface="Times New Roman" pitchFamily="18" charset="0"/>
                <a:cs typeface="Tahoma" pitchFamily="34" charset="0"/>
              </a:rPr>
              <a:t>the joint venture and/or sub-contracting party. The agreement must also clearly identify the </a:t>
            </a:r>
            <a:r>
              <a:rPr lang="en-ZA" sz="1400" kern="1200" dirty="0">
                <a:solidFill>
                  <a:schemeClr val="folHlink"/>
                </a:solidFill>
                <a:latin typeface="Arial" charset="0"/>
                <a:ea typeface="Times New Roman" pitchFamily="18" charset="0"/>
                <a:cs typeface="Tahoma" pitchFamily="34" charset="0"/>
              </a:rPr>
              <a:t>Lead </a:t>
            </a:r>
            <a:r>
              <a:rPr lang="en-ZA" sz="1400" kern="1200" dirty="0" smtClean="0">
                <a:solidFill>
                  <a:schemeClr val="folHlink"/>
                </a:solidFill>
                <a:latin typeface="Arial" charset="0"/>
                <a:ea typeface="Times New Roman" pitchFamily="18" charset="0"/>
                <a:cs typeface="Tahoma" pitchFamily="34" charset="0"/>
              </a:rPr>
              <a:t>Partner</a:t>
            </a:r>
            <a:r>
              <a:rPr lang="x-none" sz="1400" kern="1200" smtClean="0">
                <a:solidFill>
                  <a:schemeClr val="folHlink"/>
                </a:solidFill>
                <a:latin typeface="Arial" charset="0"/>
                <a:ea typeface="Times New Roman" pitchFamily="18" charset="0"/>
                <a:cs typeface="Tahoma" pitchFamily="34" charset="0"/>
              </a:rPr>
              <a:t>, </a:t>
            </a:r>
            <a:r>
              <a:rPr lang="x-none" sz="1400" kern="1200">
                <a:solidFill>
                  <a:schemeClr val="folHlink"/>
                </a:solidFill>
                <a:latin typeface="Arial" charset="0"/>
                <a:ea typeface="Times New Roman" pitchFamily="18" charset="0"/>
                <a:cs typeface="Tahoma" pitchFamily="34" charset="0"/>
              </a:rPr>
              <a:t>who shall be given the power of attorney to bind the other party/parties in respect of matters pertaining to the joint venture and/or sub-contracting arrangement</a:t>
            </a:r>
            <a:r>
              <a:rPr lang="x-none" sz="1400"/>
              <a:t>. </a:t>
            </a:r>
            <a:endParaRPr lang="en-ZA" sz="1100" kern="1200" dirty="0">
              <a:solidFill>
                <a:schemeClr val="folHlink"/>
              </a:solidFill>
              <a:latin typeface="Arial" charset="0"/>
              <a:ea typeface="Times New Roman" pitchFamily="18" charset="0"/>
              <a:cs typeface="Tahoma" pitchFamily="34" charset="0"/>
            </a:endParaRPr>
          </a:p>
        </p:txBody>
      </p:sp>
      <p:sp>
        <p:nvSpPr>
          <p:cNvPr id="3" name="Title 2"/>
          <p:cNvSpPr>
            <a:spLocks noGrp="1"/>
          </p:cNvSpPr>
          <p:nvPr>
            <p:ph type="title"/>
          </p:nvPr>
        </p:nvSpPr>
        <p:spPr>
          <a:xfrm>
            <a:off x="107504" y="139296"/>
            <a:ext cx="8853854" cy="492443"/>
          </a:xfrm>
        </p:spPr>
        <p:txBody>
          <a:bodyPr/>
          <a:lstStyle/>
          <a:p>
            <a:r>
              <a:rPr lang="en-ZA" sz="3200" dirty="0" smtClean="0"/>
              <a:t>BEE</a:t>
            </a:r>
            <a:endParaRPr lang="en-ZA" sz="3200" dirty="0"/>
          </a:p>
        </p:txBody>
      </p:sp>
    </p:spTree>
    <p:extLst>
      <p:ext uri="{BB962C8B-B14F-4D97-AF65-F5344CB8AC3E}">
        <p14:creationId xmlns:p14="http://schemas.microsoft.com/office/powerpoint/2010/main" val="38794373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307777"/>
          </a:xfrm>
        </p:spPr>
        <p:txBody>
          <a:bodyPr/>
          <a:lstStyle/>
          <a:p>
            <a:pPr marL="0" indent="0" algn="ctr">
              <a:buNone/>
            </a:pPr>
            <a:r>
              <a:rPr lang="en-ZA" sz="2000" b="1" dirty="0" smtClean="0"/>
              <a:t>FINANCIAL ANALYSIS EVALUATION</a:t>
            </a:r>
            <a:endParaRPr lang="en-ZA" sz="2000" b="1" dirty="0"/>
          </a:p>
        </p:txBody>
      </p:sp>
    </p:spTree>
    <p:extLst>
      <p:ext uri="{BB962C8B-B14F-4D97-AF65-F5344CB8AC3E}">
        <p14:creationId xmlns:p14="http://schemas.microsoft.com/office/powerpoint/2010/main" val="9943320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r>
              <a:rPr lang="en-ZA" dirty="0" smtClean="0">
                <a:solidFill>
                  <a:srgbClr val="000000"/>
                </a:solidFill>
              </a:rPr>
              <a:t>     </a:t>
            </a:r>
            <a:fld id="{25B0C65C-ACB3-41B3-B9D6-603EB25AD180}" type="slidenum">
              <a:rPr lang="en-ZA" smtClean="0">
                <a:solidFill>
                  <a:srgbClr val="000000"/>
                </a:solidFill>
              </a:rPr>
              <a:pPr/>
              <a:t>24</a:t>
            </a:fld>
            <a:endParaRPr lang="en-ZA" dirty="0">
              <a:solidFill>
                <a:srgbClr val="000000"/>
              </a:solidFill>
            </a:endParaRPr>
          </a:p>
        </p:txBody>
      </p:sp>
      <p:sp>
        <p:nvSpPr>
          <p:cNvPr id="5" name="Rectangle 4"/>
          <p:cNvSpPr/>
          <p:nvPr/>
        </p:nvSpPr>
        <p:spPr>
          <a:xfrm>
            <a:off x="175259" y="800100"/>
            <a:ext cx="8844915" cy="1800493"/>
          </a:xfrm>
          <a:prstGeom prst="rect">
            <a:avLst/>
          </a:prstGeom>
        </p:spPr>
        <p:txBody>
          <a:bodyPr wrap="square">
            <a:spAutoFit/>
          </a:bodyPr>
          <a:lstStyle/>
          <a:p>
            <a:pPr algn="just">
              <a:lnSpc>
                <a:spcPct val="150000"/>
              </a:lnSpc>
            </a:pPr>
            <a:r>
              <a:rPr lang="en-ZA" sz="1400" dirty="0" smtClean="0">
                <a:solidFill>
                  <a:srgbClr val="003366"/>
                </a:solidFill>
                <a:ea typeface="Times New Roman" pitchFamily="18" charset="0"/>
                <a:cs typeface="Tahoma" pitchFamily="34" charset="0"/>
              </a:rPr>
              <a:t> </a:t>
            </a:r>
            <a:endParaRPr lang="en-ZA"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rPr>
              <a:t>Financial Evaluation</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2" name="TextBox 1"/>
          <p:cNvSpPr txBox="1"/>
          <p:nvPr/>
        </p:nvSpPr>
        <p:spPr>
          <a:xfrm>
            <a:off x="103954" y="998483"/>
            <a:ext cx="8936091" cy="4031873"/>
          </a:xfrm>
          <a:prstGeom prst="rect">
            <a:avLst/>
          </a:prstGeom>
          <a:noFill/>
        </p:spPr>
        <p:txBody>
          <a:bodyPr wrap="square" rtlCol="0">
            <a:spAutoFit/>
          </a:bodyPr>
          <a:lstStyle/>
          <a:p>
            <a:pPr marL="450850" lvl="4" indent="-271463" defTabSz="929959" fontAlgn="t">
              <a:lnSpc>
                <a:spcPct val="200000"/>
              </a:lnSpc>
              <a:buSzPct val="75000"/>
              <a:defRPr/>
            </a:pPr>
            <a:r>
              <a:rPr lang="en-ZA" sz="1600" b="1" kern="0" dirty="0" smtClean="0">
                <a:solidFill>
                  <a:srgbClr val="004F87"/>
                </a:solidFill>
                <a:latin typeface="Arial Narrow" panose="020B0606020202030204" pitchFamily="34" charset="0"/>
              </a:rPr>
              <a:t>BACKGROUND</a:t>
            </a:r>
          </a:p>
          <a:p>
            <a:pPr marL="17938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Arial Narrow" panose="020B0606020202030204" pitchFamily="34" charset="0"/>
              </a:rPr>
              <a:t>SARS is responsible for an appropriate procurement system as per Public Finance Management Act (PFMA)  </a:t>
            </a:r>
          </a:p>
          <a:p>
            <a:pPr marL="179388" lvl="4" defTabSz="929959" fontAlgn="t">
              <a:lnSpc>
                <a:spcPct val="200000"/>
              </a:lnSpc>
              <a:buSzPct val="75000"/>
              <a:defRPr/>
            </a:pPr>
            <a:r>
              <a:rPr lang="en-ZA" sz="1600" kern="0" dirty="0">
                <a:solidFill>
                  <a:srgbClr val="004F87"/>
                </a:solidFill>
                <a:latin typeface="Arial Narrow" panose="020B0606020202030204" pitchFamily="34" charset="0"/>
              </a:rPr>
              <a:t>      which is:</a:t>
            </a:r>
          </a:p>
          <a:p>
            <a:pPr marL="465138" lvl="4" indent="-285750" defTabSz="929959" fontAlgn="t">
              <a:lnSpc>
                <a:spcPct val="200000"/>
              </a:lnSpc>
              <a:buSzPct val="75000"/>
              <a:buFont typeface="Wingdings" panose="05000000000000000000" pitchFamily="2" charset="2"/>
              <a:buChar char="ü"/>
              <a:defRPr/>
            </a:pPr>
            <a:r>
              <a:rPr lang="en-ZA" sz="1600" kern="0" dirty="0" smtClean="0">
                <a:solidFill>
                  <a:srgbClr val="004F87"/>
                </a:solidFill>
                <a:latin typeface="Arial Narrow" panose="020B0606020202030204" pitchFamily="34" charset="0"/>
              </a:rPr>
              <a:t>Fair</a:t>
            </a:r>
            <a:endParaRPr lang="en-ZA" sz="1600" kern="0" dirty="0">
              <a:solidFill>
                <a:srgbClr val="004F87"/>
              </a:solidFill>
              <a:latin typeface="Arial Narrow" panose="020B0606020202030204" pitchFamily="34" charset="0"/>
            </a:endParaRPr>
          </a:p>
          <a:p>
            <a:pPr marL="465138" lvl="4" indent="-285750" defTabSz="929959" fontAlgn="t">
              <a:lnSpc>
                <a:spcPct val="200000"/>
              </a:lnSpc>
              <a:buSzPct val="75000"/>
              <a:buFont typeface="Wingdings" panose="05000000000000000000" pitchFamily="2" charset="2"/>
              <a:buChar char="ü"/>
              <a:defRPr/>
            </a:pPr>
            <a:r>
              <a:rPr lang="en-ZA" sz="1600" kern="0" dirty="0">
                <a:solidFill>
                  <a:srgbClr val="004F87"/>
                </a:solidFill>
                <a:latin typeface="Arial Narrow" panose="020B0606020202030204" pitchFamily="34" charset="0"/>
              </a:rPr>
              <a:t>Equitable</a:t>
            </a:r>
          </a:p>
          <a:p>
            <a:pPr marL="465138" lvl="4" indent="-285750" defTabSz="929959" fontAlgn="t">
              <a:lnSpc>
                <a:spcPct val="200000"/>
              </a:lnSpc>
              <a:buSzPct val="75000"/>
              <a:buFont typeface="Wingdings" panose="05000000000000000000" pitchFamily="2" charset="2"/>
              <a:buChar char="ü"/>
              <a:defRPr/>
            </a:pPr>
            <a:r>
              <a:rPr lang="en-ZA" sz="1600" kern="0" dirty="0">
                <a:solidFill>
                  <a:srgbClr val="004F87"/>
                </a:solidFill>
                <a:latin typeface="Arial Narrow" panose="020B0606020202030204" pitchFamily="34" charset="0"/>
              </a:rPr>
              <a:t>Transparent</a:t>
            </a:r>
          </a:p>
          <a:p>
            <a:pPr marL="465138" lvl="4" indent="-285750" defTabSz="929959" fontAlgn="t">
              <a:lnSpc>
                <a:spcPct val="200000"/>
              </a:lnSpc>
              <a:buSzPct val="75000"/>
              <a:buFont typeface="Wingdings" panose="05000000000000000000" pitchFamily="2" charset="2"/>
              <a:buChar char="ü"/>
              <a:defRPr/>
            </a:pPr>
            <a:r>
              <a:rPr lang="en-ZA" sz="1600" kern="0" dirty="0">
                <a:solidFill>
                  <a:srgbClr val="004F87"/>
                </a:solidFill>
                <a:latin typeface="Arial Narrow" panose="020B0606020202030204" pitchFamily="34" charset="0"/>
              </a:rPr>
              <a:t>Competitive</a:t>
            </a:r>
          </a:p>
          <a:p>
            <a:pPr marL="465138" lvl="4" indent="-285750" defTabSz="929959" fontAlgn="t">
              <a:lnSpc>
                <a:spcPct val="200000"/>
              </a:lnSpc>
              <a:buSzPct val="75000"/>
              <a:buFont typeface="Wingdings" panose="05000000000000000000" pitchFamily="2" charset="2"/>
              <a:buChar char="ü"/>
              <a:defRPr/>
            </a:pPr>
            <a:r>
              <a:rPr lang="en-ZA" sz="1600" kern="0" dirty="0">
                <a:solidFill>
                  <a:srgbClr val="004F87"/>
                </a:solidFill>
                <a:latin typeface="Arial Narrow" panose="020B0606020202030204" pitchFamily="34" charset="0"/>
              </a:rPr>
              <a:t>Cost Effective</a:t>
            </a:r>
          </a:p>
        </p:txBody>
      </p:sp>
    </p:spTree>
    <p:extLst>
      <p:ext uri="{BB962C8B-B14F-4D97-AF65-F5344CB8AC3E}">
        <p14:creationId xmlns:p14="http://schemas.microsoft.com/office/powerpoint/2010/main" val="24876064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r>
              <a:rPr lang="en-ZA" dirty="0" smtClean="0">
                <a:solidFill>
                  <a:srgbClr val="000000"/>
                </a:solidFill>
              </a:rPr>
              <a:t>     </a:t>
            </a:r>
            <a:fld id="{25B0C65C-ACB3-41B3-B9D6-603EB25AD180}" type="slidenum">
              <a:rPr lang="en-ZA" smtClean="0">
                <a:solidFill>
                  <a:srgbClr val="000000"/>
                </a:solidFill>
              </a:rPr>
              <a:pPr/>
              <a:t>25</a:t>
            </a:fld>
            <a:endParaRPr lang="en-ZA" dirty="0">
              <a:solidFill>
                <a:srgbClr val="000000"/>
              </a:solidFill>
            </a:endParaRPr>
          </a:p>
        </p:txBody>
      </p:sp>
      <p:sp>
        <p:nvSpPr>
          <p:cNvPr id="5" name="Rectangle 4"/>
          <p:cNvSpPr/>
          <p:nvPr/>
        </p:nvSpPr>
        <p:spPr>
          <a:xfrm>
            <a:off x="175259" y="800100"/>
            <a:ext cx="8844915" cy="1800493"/>
          </a:xfrm>
          <a:prstGeom prst="rect">
            <a:avLst/>
          </a:prstGeom>
        </p:spPr>
        <p:txBody>
          <a:bodyPr wrap="square">
            <a:spAutoFit/>
          </a:bodyPr>
          <a:lstStyle/>
          <a:p>
            <a:pPr algn="just">
              <a:lnSpc>
                <a:spcPct val="150000"/>
              </a:lnSpc>
            </a:pPr>
            <a:r>
              <a:rPr lang="en-ZA" sz="1400" dirty="0" smtClean="0">
                <a:solidFill>
                  <a:srgbClr val="003366"/>
                </a:solidFill>
                <a:ea typeface="Times New Roman" pitchFamily="18" charset="0"/>
                <a:cs typeface="Tahoma" pitchFamily="34" charset="0"/>
              </a:rPr>
              <a:t> </a:t>
            </a:r>
            <a:endParaRPr lang="en-ZA"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rPr>
              <a:t>Financial Evaluation</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2" name="TextBox 1"/>
          <p:cNvSpPr txBox="1"/>
          <p:nvPr/>
        </p:nvSpPr>
        <p:spPr>
          <a:xfrm>
            <a:off x="175259" y="966952"/>
            <a:ext cx="8844915" cy="5632311"/>
          </a:xfrm>
          <a:prstGeom prst="rect">
            <a:avLst/>
          </a:prstGeom>
          <a:noFill/>
        </p:spPr>
        <p:txBody>
          <a:bodyPr wrap="square" rtlCol="0">
            <a:spAutoFit/>
          </a:bodyPr>
          <a:lstStyle/>
          <a:p>
            <a:pPr marL="349341" indent="-349341" defTabSz="929959" fontAlgn="t">
              <a:lnSpc>
                <a:spcPct val="150000"/>
              </a:lnSpc>
              <a:buSzPct val="120000"/>
              <a:buFont typeface="Arial" panose="020B0604020202020204" pitchFamily="34" charset="0"/>
              <a:buChar char="•"/>
              <a:defRPr/>
            </a:pPr>
            <a:r>
              <a:rPr lang="en-ZA" sz="1600" kern="0" dirty="0">
                <a:solidFill>
                  <a:srgbClr val="004F87"/>
                </a:solidFill>
                <a:latin typeface="Arial Narrow" panose="020B0606020202030204" pitchFamily="34" charset="0"/>
              </a:rPr>
              <a:t>Forms part of the overall risk management strategy of SARS</a:t>
            </a:r>
            <a:r>
              <a:rPr lang="en-ZA" sz="1600" kern="0" dirty="0" smtClean="0">
                <a:solidFill>
                  <a:srgbClr val="004F87"/>
                </a:solidFill>
                <a:latin typeface="Arial Narrow" panose="020B0606020202030204" pitchFamily="34" charset="0"/>
              </a:rPr>
              <a:t>.</a:t>
            </a:r>
            <a:endParaRPr lang="en-ZA" sz="1600" kern="0" dirty="0">
              <a:solidFill>
                <a:srgbClr val="004F87"/>
              </a:solidFill>
              <a:latin typeface="Arial Narrow" panose="020B0606020202030204" pitchFamily="34" charset="0"/>
            </a:endParaRPr>
          </a:p>
          <a:p>
            <a:pPr marL="349341" indent="-349341" defTabSz="929959" fontAlgn="t">
              <a:lnSpc>
                <a:spcPct val="150000"/>
              </a:lnSpc>
              <a:buSzPct val="120000"/>
              <a:buFont typeface="Arial" panose="020B0604020202020204" pitchFamily="34" charset="0"/>
              <a:buChar char="•"/>
              <a:defRPr/>
            </a:pPr>
            <a:r>
              <a:rPr lang="en-ZA" sz="1600" kern="0" dirty="0">
                <a:solidFill>
                  <a:srgbClr val="004F87"/>
                </a:solidFill>
                <a:latin typeface="Arial Narrow" panose="020B0606020202030204" pitchFamily="34" charset="0"/>
              </a:rPr>
              <a:t>One of multiple governance steps to assess financial fitness of potential bidders</a:t>
            </a:r>
            <a:r>
              <a:rPr lang="en-ZA" sz="1600" kern="0" dirty="0" smtClean="0">
                <a:solidFill>
                  <a:srgbClr val="004F87"/>
                </a:solidFill>
                <a:latin typeface="Arial Narrow" panose="020B0606020202030204" pitchFamily="34" charset="0"/>
              </a:rPr>
              <a:t>.</a:t>
            </a:r>
            <a:endParaRPr lang="en-ZA" sz="1600" kern="0" dirty="0">
              <a:solidFill>
                <a:srgbClr val="004F87"/>
              </a:solidFill>
              <a:latin typeface="Arial Narrow" panose="020B0606020202030204" pitchFamily="34" charset="0"/>
            </a:endParaRPr>
          </a:p>
          <a:p>
            <a:pPr marL="349341" indent="-349341" defTabSz="929959" fontAlgn="t">
              <a:lnSpc>
                <a:spcPct val="150000"/>
              </a:lnSpc>
              <a:buSzPct val="120000"/>
              <a:buFont typeface="Arial" panose="020B0604020202020204" pitchFamily="34" charset="0"/>
              <a:buChar char="•"/>
              <a:defRPr/>
            </a:pPr>
            <a:r>
              <a:rPr lang="en-ZA" sz="1600" kern="0" dirty="0">
                <a:solidFill>
                  <a:srgbClr val="004F87"/>
                </a:solidFill>
                <a:latin typeface="Arial Narrow" panose="020B0606020202030204" pitchFamily="34" charset="0"/>
              </a:rPr>
              <a:t>It serves the purpose of ascertaining the financial stability</a:t>
            </a:r>
            <a:r>
              <a:rPr lang="en-ZA" sz="1600" kern="0" dirty="0" smtClean="0">
                <a:solidFill>
                  <a:srgbClr val="004F87"/>
                </a:solidFill>
                <a:latin typeface="Arial Narrow" panose="020B0606020202030204" pitchFamily="34" charset="0"/>
              </a:rPr>
              <a:t>.</a:t>
            </a:r>
            <a:endParaRPr lang="en-ZA" sz="1600" kern="0" dirty="0">
              <a:solidFill>
                <a:srgbClr val="004F87"/>
              </a:solidFill>
              <a:latin typeface="Arial Narrow" panose="020B0606020202030204" pitchFamily="34" charset="0"/>
            </a:endParaRPr>
          </a:p>
          <a:p>
            <a:pPr marL="349341" indent="-349341" defTabSz="929959" fontAlgn="t">
              <a:lnSpc>
                <a:spcPct val="150000"/>
              </a:lnSpc>
              <a:buSzPct val="120000"/>
              <a:buFont typeface="Arial" panose="020B0604020202020204" pitchFamily="34" charset="0"/>
              <a:buChar char="•"/>
              <a:defRPr/>
            </a:pPr>
            <a:r>
              <a:rPr lang="en-ZA" sz="1600" kern="0" dirty="0">
                <a:solidFill>
                  <a:srgbClr val="004F87"/>
                </a:solidFill>
                <a:latin typeface="Arial Narrow" panose="020B0606020202030204" pitchFamily="34" charset="0"/>
              </a:rPr>
              <a:t>Identification of financial risks that SARS as an organisation could be exposed to</a:t>
            </a:r>
            <a:r>
              <a:rPr lang="en-ZA" sz="1600" kern="0" dirty="0" smtClean="0">
                <a:solidFill>
                  <a:srgbClr val="004F87"/>
                </a:solidFill>
                <a:latin typeface="Arial Narrow" panose="020B0606020202030204" pitchFamily="34" charset="0"/>
              </a:rPr>
              <a:t>. </a:t>
            </a:r>
            <a:endParaRPr lang="en-ZA" sz="1600" kern="0" dirty="0">
              <a:solidFill>
                <a:srgbClr val="004F87"/>
              </a:solidFill>
              <a:latin typeface="Arial Narrow" panose="020B0606020202030204" pitchFamily="34" charset="0"/>
            </a:endParaRPr>
          </a:p>
          <a:p>
            <a:pPr marL="349341" indent="-349341" defTabSz="929959" fontAlgn="t">
              <a:lnSpc>
                <a:spcPct val="150000"/>
              </a:lnSpc>
              <a:buSzPct val="120000"/>
              <a:buFont typeface="Arial" panose="020B0604020202020204" pitchFamily="34" charset="0"/>
              <a:buChar char="•"/>
              <a:defRPr/>
            </a:pPr>
            <a:r>
              <a:rPr lang="en-ZA" sz="1600" kern="0" dirty="0">
                <a:solidFill>
                  <a:srgbClr val="004F87"/>
                </a:solidFill>
                <a:latin typeface="Arial Narrow" panose="020B0606020202030204" pitchFamily="34" charset="0"/>
              </a:rPr>
              <a:t>Risk Mitigation to bring financial risks to an acceptable level</a:t>
            </a:r>
            <a:r>
              <a:rPr lang="en-ZA" sz="1600" kern="0" dirty="0" smtClean="0">
                <a:solidFill>
                  <a:srgbClr val="004F87"/>
                </a:solidFill>
                <a:latin typeface="Arial Narrow" panose="020B0606020202030204" pitchFamily="34" charset="0"/>
              </a:rPr>
              <a:t>.</a:t>
            </a:r>
          </a:p>
          <a:p>
            <a:pPr marL="349341" indent="-349341" defTabSz="929959" fontAlgn="t">
              <a:lnSpc>
                <a:spcPct val="150000"/>
              </a:lnSpc>
              <a:buSzPct val="120000"/>
              <a:buFont typeface="Arial" panose="020B0604020202020204" pitchFamily="34" charset="0"/>
              <a:buChar char="•"/>
              <a:defRPr/>
            </a:pPr>
            <a:endParaRPr lang="en-ZA" sz="1600" kern="0" dirty="0">
              <a:solidFill>
                <a:srgbClr val="004F87"/>
              </a:solidFill>
              <a:latin typeface="Arial Narrow" panose="020B0606020202030204" pitchFamily="34" charset="0"/>
            </a:endParaRPr>
          </a:p>
          <a:p>
            <a:pPr marL="285750" indent="-285750" defTabSz="929959" fontAlgn="t">
              <a:lnSpc>
                <a:spcPct val="150000"/>
              </a:lnSpc>
              <a:buSzPct val="120000"/>
              <a:buFont typeface="Arial" panose="020B0604020202020204" pitchFamily="34" charset="0"/>
              <a:buChar char="•"/>
              <a:defRPr/>
            </a:pPr>
            <a:r>
              <a:rPr lang="en-ZA" sz="1600" kern="0" dirty="0">
                <a:solidFill>
                  <a:srgbClr val="004F87"/>
                </a:solidFill>
                <a:latin typeface="Arial Narrow" panose="020B0606020202030204" pitchFamily="34" charset="0"/>
              </a:rPr>
              <a:t>Financial risk analysis is ascertained after completion of the following:</a:t>
            </a:r>
          </a:p>
          <a:p>
            <a:pPr marL="349341" indent="-349341" defTabSz="929959" fontAlgn="t">
              <a:lnSpc>
                <a:spcPct val="150000"/>
              </a:lnSpc>
              <a:buSzPct val="120000"/>
              <a:buFont typeface="Wingdings" panose="05000000000000000000" pitchFamily="2" charset="2"/>
              <a:buChar char="ü"/>
              <a:defRPr/>
            </a:pPr>
            <a:r>
              <a:rPr lang="en-ZA" sz="1600" kern="0" dirty="0">
                <a:solidFill>
                  <a:srgbClr val="004F87"/>
                </a:solidFill>
                <a:latin typeface="Arial Narrow" panose="020B0606020202030204" pitchFamily="34" charset="0"/>
              </a:rPr>
              <a:t>Assessment of industry and business risk</a:t>
            </a:r>
          </a:p>
          <a:p>
            <a:pPr marL="349341" indent="-349341" defTabSz="929959" fontAlgn="t">
              <a:lnSpc>
                <a:spcPct val="150000"/>
              </a:lnSpc>
              <a:buSzPct val="120000"/>
              <a:buFont typeface="Wingdings" panose="05000000000000000000" pitchFamily="2" charset="2"/>
              <a:buChar char="ü"/>
              <a:defRPr/>
            </a:pPr>
            <a:r>
              <a:rPr lang="en-ZA" sz="1600" kern="0" dirty="0">
                <a:solidFill>
                  <a:srgbClr val="004F87"/>
                </a:solidFill>
                <a:latin typeface="Arial Narrow" panose="020B0606020202030204" pitchFamily="34" charset="0"/>
              </a:rPr>
              <a:t>Assessment of the financial risk inherent within the respective bidder</a:t>
            </a:r>
          </a:p>
          <a:p>
            <a:pPr marL="349341" indent="-349341" defTabSz="929959" fontAlgn="t">
              <a:lnSpc>
                <a:spcPct val="150000"/>
              </a:lnSpc>
              <a:buSzPct val="120000"/>
              <a:buFont typeface="Wingdings" panose="05000000000000000000" pitchFamily="2" charset="2"/>
              <a:buChar char="ü"/>
              <a:defRPr/>
            </a:pPr>
            <a:r>
              <a:rPr lang="en-ZA" sz="1600" kern="0" dirty="0">
                <a:solidFill>
                  <a:srgbClr val="004F87"/>
                </a:solidFill>
                <a:latin typeface="Arial Narrow" panose="020B0606020202030204" pitchFamily="34" charset="0"/>
              </a:rPr>
              <a:t>Analysis of Annual financial statements</a:t>
            </a:r>
          </a:p>
          <a:p>
            <a:pPr marL="349341" indent="-349341" defTabSz="929959" fontAlgn="t">
              <a:lnSpc>
                <a:spcPct val="150000"/>
              </a:lnSpc>
              <a:buSzPct val="120000"/>
              <a:buFont typeface="Wingdings" panose="05000000000000000000" pitchFamily="2" charset="2"/>
              <a:buChar char="ü"/>
              <a:defRPr/>
            </a:pPr>
            <a:r>
              <a:rPr lang="en-ZA" sz="1600" kern="0" dirty="0">
                <a:solidFill>
                  <a:srgbClr val="004F87"/>
                </a:solidFill>
                <a:latin typeface="Arial Narrow" panose="020B0606020202030204" pitchFamily="34" charset="0"/>
              </a:rPr>
              <a:t>Rating of risks taking into consideration the impact and likelihood</a:t>
            </a:r>
          </a:p>
          <a:p>
            <a:pPr marL="349341" indent="-349341" defTabSz="929959" fontAlgn="t">
              <a:lnSpc>
                <a:spcPct val="150000"/>
              </a:lnSpc>
              <a:buSzPct val="120000"/>
              <a:buFont typeface="Arial" panose="020B0604020202020204" pitchFamily="34" charset="0"/>
              <a:buChar char="•"/>
              <a:defRPr/>
            </a:pPr>
            <a:endParaRPr lang="en-ZA" sz="1600" kern="0" dirty="0">
              <a:solidFill>
                <a:srgbClr val="004F87"/>
              </a:solidFill>
              <a:latin typeface="Arial Narrow" panose="020B0606020202030204" pitchFamily="34" charset="0"/>
            </a:endParaRPr>
          </a:p>
          <a:p>
            <a:pPr marL="349341" lvl="0" indent="-349341" defTabSz="929959" fontAlgn="t">
              <a:lnSpc>
                <a:spcPct val="150000"/>
              </a:lnSpc>
              <a:buSzPct val="120000"/>
              <a:buFont typeface="Arial" panose="020B0604020202020204" pitchFamily="34" charset="0"/>
              <a:buChar char="•"/>
              <a:defRPr/>
            </a:pPr>
            <a:endParaRPr lang="en-ZA" sz="1600" kern="0" dirty="0" smtClean="0">
              <a:solidFill>
                <a:srgbClr val="004F87"/>
              </a:solidFill>
              <a:latin typeface="Arial Narrow" panose="020B0606020202030204" pitchFamily="34" charset="0"/>
            </a:endParaRPr>
          </a:p>
          <a:p>
            <a:pPr marL="349341" lvl="0" indent="-349341" defTabSz="929959" fontAlgn="t">
              <a:lnSpc>
                <a:spcPct val="150000"/>
              </a:lnSpc>
              <a:buSzPct val="120000"/>
              <a:buFont typeface="Arial" panose="020B0604020202020204" pitchFamily="34" charset="0"/>
              <a:buChar char="•"/>
              <a:defRPr/>
            </a:pPr>
            <a:endParaRPr lang="en-ZA" sz="1600" kern="0" dirty="0">
              <a:solidFill>
                <a:srgbClr val="004F87"/>
              </a:solidFill>
              <a:latin typeface="Arial Narrow" panose="020B0606020202030204" pitchFamily="34" charset="0"/>
            </a:endParaRPr>
          </a:p>
          <a:p>
            <a:pPr marL="349341" lvl="0" indent="-349341" defTabSz="929959" fontAlgn="t">
              <a:lnSpc>
                <a:spcPct val="150000"/>
              </a:lnSpc>
              <a:buSzPct val="120000"/>
              <a:buFont typeface="Arial" panose="020B0604020202020204" pitchFamily="34" charset="0"/>
              <a:buChar char="•"/>
              <a:defRPr/>
            </a:pPr>
            <a:endParaRPr lang="en-ZA" sz="1600" kern="0" dirty="0" smtClean="0">
              <a:solidFill>
                <a:srgbClr val="004F87"/>
              </a:solidFill>
              <a:latin typeface="Arial Narrow" panose="020B0606020202030204" pitchFamily="34" charset="0"/>
            </a:endParaRPr>
          </a:p>
        </p:txBody>
      </p:sp>
    </p:spTree>
    <p:extLst>
      <p:ext uri="{BB962C8B-B14F-4D97-AF65-F5344CB8AC3E}">
        <p14:creationId xmlns:p14="http://schemas.microsoft.com/office/powerpoint/2010/main" val="32251103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r>
              <a:rPr lang="en-ZA" dirty="0" smtClean="0">
                <a:solidFill>
                  <a:srgbClr val="000000"/>
                </a:solidFill>
              </a:rPr>
              <a:t>     </a:t>
            </a:r>
            <a:fld id="{25B0C65C-ACB3-41B3-B9D6-603EB25AD180}" type="slidenum">
              <a:rPr lang="en-ZA" smtClean="0">
                <a:solidFill>
                  <a:srgbClr val="000000"/>
                </a:solidFill>
              </a:rPr>
              <a:pPr/>
              <a:t>26</a:t>
            </a:fld>
            <a:endParaRPr lang="en-ZA" dirty="0">
              <a:solidFill>
                <a:srgbClr val="000000"/>
              </a:solidFill>
            </a:endParaRPr>
          </a:p>
        </p:txBody>
      </p:sp>
      <p:sp>
        <p:nvSpPr>
          <p:cNvPr id="5" name="Rectangle 4"/>
          <p:cNvSpPr/>
          <p:nvPr/>
        </p:nvSpPr>
        <p:spPr>
          <a:xfrm>
            <a:off x="175259" y="800100"/>
            <a:ext cx="8844915" cy="1800493"/>
          </a:xfrm>
          <a:prstGeom prst="rect">
            <a:avLst/>
          </a:prstGeom>
        </p:spPr>
        <p:txBody>
          <a:bodyPr wrap="square">
            <a:spAutoFit/>
          </a:bodyPr>
          <a:lstStyle/>
          <a:p>
            <a:pPr algn="just">
              <a:lnSpc>
                <a:spcPct val="150000"/>
              </a:lnSpc>
            </a:pPr>
            <a:r>
              <a:rPr lang="en-ZA" sz="1400" dirty="0" smtClean="0">
                <a:solidFill>
                  <a:srgbClr val="003366"/>
                </a:solidFill>
                <a:ea typeface="Times New Roman" pitchFamily="18" charset="0"/>
                <a:cs typeface="Tahoma" pitchFamily="34" charset="0"/>
              </a:rPr>
              <a:t> </a:t>
            </a:r>
            <a:endParaRPr lang="en-ZA"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rPr>
              <a:t>Financial Evaluation</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2" name="TextBox 1"/>
          <p:cNvSpPr txBox="1"/>
          <p:nvPr/>
        </p:nvSpPr>
        <p:spPr>
          <a:xfrm>
            <a:off x="175259" y="966952"/>
            <a:ext cx="8844915" cy="4508927"/>
          </a:xfrm>
          <a:prstGeom prst="rect">
            <a:avLst/>
          </a:prstGeom>
          <a:noFill/>
        </p:spPr>
        <p:txBody>
          <a:bodyPr wrap="square" rtlCol="0">
            <a:spAutoFit/>
          </a:bodyPr>
          <a:lstStyle/>
          <a:p>
            <a:pPr marL="357188" lvl="0" indent="-357188" defTabSz="929959" fontAlgn="t">
              <a:buSzPct val="120000"/>
              <a:buFont typeface="Arial" panose="020B0604020202020204" pitchFamily="34" charset="0"/>
              <a:buChar char="•"/>
              <a:defRPr/>
            </a:pPr>
            <a:r>
              <a:rPr lang="en-ZA" sz="1400" b="1" kern="0" dirty="0">
                <a:solidFill>
                  <a:srgbClr val="004F87"/>
                </a:solidFill>
                <a:latin typeface="Arial Narrow" panose="020B0606020202030204" pitchFamily="34" charset="0"/>
              </a:rPr>
              <a:t>Complete Sets of Audited/</a:t>
            </a:r>
            <a:r>
              <a:rPr lang="en-ZA" sz="1400" kern="0" dirty="0">
                <a:solidFill>
                  <a:srgbClr val="000000"/>
                </a:solidFill>
                <a:latin typeface="Arial Narrow" panose="020B0606020202030204" pitchFamily="34" charset="0"/>
              </a:rPr>
              <a:t> </a:t>
            </a:r>
            <a:r>
              <a:rPr lang="en-ZA" sz="1400" b="1" kern="0" dirty="0">
                <a:solidFill>
                  <a:srgbClr val="004F87"/>
                </a:solidFill>
                <a:latin typeface="Arial Narrow" panose="020B0606020202030204" pitchFamily="34" charset="0"/>
              </a:rPr>
              <a:t>Independently Reviewed Annual Financial Statements</a:t>
            </a:r>
          </a:p>
          <a:p>
            <a:pPr marL="604880" lvl="4" indent="-153647" defTabSz="929959" fontAlgn="t">
              <a:lnSpc>
                <a:spcPct val="150000"/>
              </a:lnSpc>
              <a:buSzPct val="75000"/>
              <a:buFont typeface="Wingdings" panose="05000000000000000000" pitchFamily="2" charset="2"/>
              <a:buChar char="ü"/>
              <a:defRPr/>
            </a:pPr>
            <a:r>
              <a:rPr lang="en-ZA" sz="1400" kern="0" dirty="0">
                <a:solidFill>
                  <a:srgbClr val="004F87"/>
                </a:solidFill>
                <a:latin typeface="Arial Narrow" panose="020B0606020202030204" pitchFamily="34" charset="0"/>
              </a:rPr>
              <a:t>Signed Auditors / Accounting Officers Opinions</a:t>
            </a:r>
          </a:p>
          <a:p>
            <a:pPr marL="604880" lvl="4" indent="-153647" defTabSz="929959" fontAlgn="t">
              <a:lnSpc>
                <a:spcPct val="150000"/>
              </a:lnSpc>
              <a:buSzPct val="75000"/>
              <a:buFont typeface="Wingdings" panose="05000000000000000000" pitchFamily="2" charset="2"/>
              <a:buChar char="ü"/>
              <a:defRPr/>
            </a:pPr>
            <a:r>
              <a:rPr lang="en-ZA" sz="1400" kern="0" dirty="0">
                <a:solidFill>
                  <a:srgbClr val="004F87"/>
                </a:solidFill>
                <a:latin typeface="Arial Narrow" panose="020B0606020202030204" pitchFamily="34" charset="0"/>
              </a:rPr>
              <a:t>Statement o</a:t>
            </a:r>
            <a:r>
              <a:rPr lang="en-ZA" sz="1400" kern="0" dirty="0" smtClean="0">
                <a:solidFill>
                  <a:srgbClr val="004F87"/>
                </a:solidFill>
                <a:latin typeface="Arial Narrow" panose="020B0606020202030204" pitchFamily="34" charset="0"/>
              </a:rPr>
              <a:t>f </a:t>
            </a:r>
            <a:r>
              <a:rPr lang="en-ZA" sz="1400" kern="0" dirty="0">
                <a:solidFill>
                  <a:srgbClr val="004F87"/>
                </a:solidFill>
                <a:latin typeface="Arial Narrow" panose="020B0606020202030204" pitchFamily="34" charset="0"/>
              </a:rPr>
              <a:t>Comprehensive Income (</a:t>
            </a:r>
            <a:r>
              <a:rPr lang="en-ZA" sz="1400" i="1" kern="0" dirty="0">
                <a:solidFill>
                  <a:srgbClr val="004F87"/>
                </a:solidFill>
                <a:latin typeface="Arial Narrow" panose="020B0606020202030204" pitchFamily="34" charset="0"/>
              </a:rPr>
              <a:t>Income Statement</a:t>
            </a:r>
            <a:r>
              <a:rPr lang="en-ZA" sz="1400" kern="0" dirty="0">
                <a:solidFill>
                  <a:srgbClr val="004F87"/>
                </a:solidFill>
                <a:latin typeface="Arial Narrow" panose="020B0606020202030204" pitchFamily="34" charset="0"/>
              </a:rPr>
              <a:t>)</a:t>
            </a:r>
          </a:p>
          <a:p>
            <a:pPr marL="604880" lvl="4" indent="-153647" defTabSz="929959" fontAlgn="t">
              <a:lnSpc>
                <a:spcPct val="150000"/>
              </a:lnSpc>
              <a:buSzPct val="75000"/>
              <a:buFont typeface="Wingdings" panose="05000000000000000000" pitchFamily="2" charset="2"/>
              <a:buChar char="ü"/>
              <a:defRPr/>
            </a:pPr>
            <a:r>
              <a:rPr lang="en-ZA" sz="1400" kern="0" dirty="0">
                <a:solidFill>
                  <a:srgbClr val="004F87"/>
                </a:solidFill>
                <a:latin typeface="Arial Narrow" panose="020B0606020202030204" pitchFamily="34" charset="0"/>
              </a:rPr>
              <a:t>Statement of Financial Position (</a:t>
            </a:r>
            <a:r>
              <a:rPr lang="en-ZA" sz="1400" i="1" kern="0" dirty="0">
                <a:solidFill>
                  <a:srgbClr val="004F87"/>
                </a:solidFill>
                <a:latin typeface="Arial Narrow" panose="020B0606020202030204" pitchFamily="34" charset="0"/>
              </a:rPr>
              <a:t>Balance Sheet</a:t>
            </a:r>
            <a:r>
              <a:rPr lang="en-ZA" sz="1400" kern="0" dirty="0">
                <a:solidFill>
                  <a:srgbClr val="004F87"/>
                </a:solidFill>
                <a:latin typeface="Arial Narrow" panose="020B0606020202030204" pitchFamily="34" charset="0"/>
              </a:rPr>
              <a:t>)</a:t>
            </a:r>
          </a:p>
          <a:p>
            <a:pPr marL="604880" lvl="4" indent="-153647" defTabSz="929959" fontAlgn="t">
              <a:lnSpc>
                <a:spcPct val="150000"/>
              </a:lnSpc>
              <a:buSzPct val="75000"/>
              <a:buFont typeface="Wingdings" panose="05000000000000000000" pitchFamily="2" charset="2"/>
              <a:buChar char="ü"/>
              <a:defRPr/>
            </a:pPr>
            <a:r>
              <a:rPr lang="en-ZA" sz="1400" kern="0" dirty="0">
                <a:solidFill>
                  <a:srgbClr val="004F87"/>
                </a:solidFill>
                <a:latin typeface="Arial Narrow" panose="020B0606020202030204" pitchFamily="34" charset="0"/>
              </a:rPr>
              <a:t>Statement of Cash Flows (</a:t>
            </a:r>
            <a:r>
              <a:rPr lang="en-ZA" sz="1400" i="1" kern="0" dirty="0">
                <a:solidFill>
                  <a:srgbClr val="004F87"/>
                </a:solidFill>
                <a:latin typeface="Arial Narrow" panose="020B0606020202030204" pitchFamily="34" charset="0"/>
              </a:rPr>
              <a:t>Cash Flow Statement)</a:t>
            </a:r>
          </a:p>
          <a:p>
            <a:pPr marL="604880" lvl="4" indent="-153647" defTabSz="929959" fontAlgn="t">
              <a:lnSpc>
                <a:spcPct val="150000"/>
              </a:lnSpc>
              <a:buSzPct val="75000"/>
              <a:buFont typeface="Wingdings" panose="05000000000000000000" pitchFamily="2" charset="2"/>
              <a:buChar char="ü"/>
              <a:defRPr/>
            </a:pPr>
            <a:r>
              <a:rPr lang="en-ZA" sz="1400" kern="0" dirty="0">
                <a:solidFill>
                  <a:srgbClr val="004F87"/>
                </a:solidFill>
                <a:latin typeface="Arial Narrow" panose="020B0606020202030204" pitchFamily="34" charset="0"/>
              </a:rPr>
              <a:t>Accompanying Unabridged Notes for ALL of the above documents</a:t>
            </a:r>
          </a:p>
          <a:p>
            <a:pPr marL="604880" lvl="4" indent="-153647" defTabSz="929959" fontAlgn="t">
              <a:buClr>
                <a:srgbClr val="004F87"/>
              </a:buClr>
              <a:buSzPct val="75000"/>
              <a:defRPr/>
            </a:pPr>
            <a:endParaRPr lang="en-ZA" sz="1400" kern="0" dirty="0">
              <a:solidFill>
                <a:srgbClr val="004F87"/>
              </a:solidFill>
              <a:latin typeface="Arial Narrow" panose="020B0606020202030204" pitchFamily="34" charset="0"/>
            </a:endParaRPr>
          </a:p>
          <a:p>
            <a:pPr marL="349341" lvl="0" indent="-349341" defTabSz="929959" fontAlgn="t">
              <a:buSzPct val="120000"/>
              <a:buFont typeface="Arial" panose="020B0604020202020204" pitchFamily="34" charset="0"/>
              <a:buChar char="•"/>
              <a:defRPr/>
            </a:pPr>
            <a:r>
              <a:rPr lang="en-ZA" sz="1400" b="1" kern="0" dirty="0" smtClean="0">
                <a:solidFill>
                  <a:srgbClr val="004F87"/>
                </a:solidFill>
                <a:latin typeface="Arial Narrow" panose="020B0606020202030204" pitchFamily="34" charset="0"/>
              </a:rPr>
              <a:t>Less </a:t>
            </a:r>
            <a:r>
              <a:rPr lang="en-ZA" sz="1400" b="1" kern="0" dirty="0">
                <a:solidFill>
                  <a:srgbClr val="004F87"/>
                </a:solidFill>
                <a:latin typeface="Arial Narrow" panose="020B0606020202030204" pitchFamily="34" charset="0"/>
              </a:rPr>
              <a:t>than 3 Financial Periods</a:t>
            </a:r>
          </a:p>
          <a:p>
            <a:pPr marL="451233" lvl="4" defTabSz="929959" fontAlgn="t">
              <a:buSzPct val="75000"/>
              <a:defRPr/>
            </a:pPr>
            <a:endParaRPr lang="en-ZA" sz="1400" kern="0" dirty="0" smtClean="0">
              <a:solidFill>
                <a:srgbClr val="004F87"/>
              </a:solidFill>
              <a:latin typeface="Arial Narrow" panose="020B0606020202030204" pitchFamily="34" charset="0"/>
            </a:endParaRPr>
          </a:p>
          <a:p>
            <a:pPr marL="357188" lvl="4" defTabSz="929959" fontAlgn="t">
              <a:buSzPct val="75000"/>
              <a:defRPr/>
            </a:pPr>
            <a:r>
              <a:rPr lang="en-ZA" sz="1400" kern="0" dirty="0" smtClean="0">
                <a:solidFill>
                  <a:srgbClr val="004F87"/>
                </a:solidFill>
                <a:latin typeface="Arial Narrow" panose="020B0606020202030204" pitchFamily="34" charset="0"/>
              </a:rPr>
              <a:t>Explanatory </a:t>
            </a:r>
            <a:r>
              <a:rPr lang="en-ZA" sz="1400" kern="0" dirty="0">
                <a:solidFill>
                  <a:srgbClr val="004F87"/>
                </a:solidFill>
                <a:latin typeface="Arial Narrow" panose="020B0606020202030204" pitchFamily="34" charset="0"/>
              </a:rPr>
              <a:t>Letter</a:t>
            </a:r>
          </a:p>
          <a:p>
            <a:pPr marL="349341" lvl="0" indent="-349341" defTabSz="929959" fontAlgn="t">
              <a:buSzPct val="120000"/>
              <a:defRPr/>
            </a:pPr>
            <a:endParaRPr lang="en-ZA" sz="1400" kern="0" dirty="0">
              <a:solidFill>
                <a:srgbClr val="004F87"/>
              </a:solidFill>
              <a:latin typeface="Arial Narrow" panose="020B0606020202030204" pitchFamily="34" charset="0"/>
            </a:endParaRPr>
          </a:p>
          <a:p>
            <a:pPr marL="349341" lvl="0" indent="-349341" defTabSz="929959" fontAlgn="t">
              <a:buSzPct val="120000"/>
              <a:buFont typeface="Arial" panose="020B0604020202020204" pitchFamily="34" charset="0"/>
              <a:buChar char="•"/>
              <a:defRPr/>
            </a:pPr>
            <a:r>
              <a:rPr lang="en-ZA" sz="1400" b="1" kern="0" dirty="0">
                <a:solidFill>
                  <a:srgbClr val="004F87"/>
                </a:solidFill>
                <a:latin typeface="Arial Narrow" panose="020B0606020202030204" pitchFamily="34" charset="0"/>
              </a:rPr>
              <a:t>Joint Ventures</a:t>
            </a:r>
          </a:p>
          <a:p>
            <a:pPr lvl="0" indent="357188" defTabSz="929959" fontAlgn="t">
              <a:buSzPct val="120000"/>
              <a:tabLst>
                <a:tab pos="357188" algn="l"/>
              </a:tabLst>
              <a:defRPr/>
            </a:pPr>
            <a:endParaRPr lang="en-ZA" sz="1400" kern="0" dirty="0" smtClean="0">
              <a:solidFill>
                <a:srgbClr val="004F87"/>
              </a:solidFill>
              <a:latin typeface="Arial Narrow" panose="020B0606020202030204" pitchFamily="34" charset="0"/>
            </a:endParaRPr>
          </a:p>
          <a:p>
            <a:pPr lvl="0" indent="357188" defTabSz="929959" fontAlgn="t">
              <a:buSzPct val="120000"/>
              <a:tabLst>
                <a:tab pos="357188" algn="l"/>
              </a:tabLst>
              <a:defRPr/>
            </a:pPr>
            <a:r>
              <a:rPr lang="en-ZA" sz="1400" kern="0" dirty="0" smtClean="0">
                <a:solidFill>
                  <a:srgbClr val="004F87"/>
                </a:solidFill>
                <a:latin typeface="Arial Narrow" panose="020B0606020202030204" pitchFamily="34" charset="0"/>
              </a:rPr>
              <a:t>Unincorporated </a:t>
            </a:r>
            <a:r>
              <a:rPr lang="en-ZA" sz="1400" kern="0" dirty="0">
                <a:solidFill>
                  <a:srgbClr val="004F87"/>
                </a:solidFill>
                <a:latin typeface="Arial Narrow" panose="020B0606020202030204" pitchFamily="34" charset="0"/>
              </a:rPr>
              <a:t>JVs must submit separate F/S for each party to the </a:t>
            </a:r>
            <a:r>
              <a:rPr lang="en-ZA" sz="1400" kern="0" dirty="0" smtClean="0">
                <a:solidFill>
                  <a:srgbClr val="004F87"/>
                </a:solidFill>
                <a:latin typeface="Arial Narrow" panose="020B0606020202030204" pitchFamily="34" charset="0"/>
              </a:rPr>
              <a:t>JV. Signed </a:t>
            </a:r>
            <a:r>
              <a:rPr lang="en-ZA" sz="1400" kern="0" dirty="0">
                <a:solidFill>
                  <a:srgbClr val="004F87"/>
                </a:solidFill>
                <a:latin typeface="Arial Narrow" panose="020B0606020202030204" pitchFamily="34" charset="0"/>
              </a:rPr>
              <a:t>JV legal agreement</a:t>
            </a:r>
            <a:r>
              <a:rPr lang="en-ZA" sz="1400" i="1" kern="0" dirty="0">
                <a:solidFill>
                  <a:srgbClr val="004F87"/>
                </a:solidFill>
                <a:latin typeface="Arial Narrow" panose="020B0606020202030204" pitchFamily="34" charset="0"/>
              </a:rPr>
              <a:t>.</a:t>
            </a:r>
          </a:p>
          <a:p>
            <a:pPr marL="349341" lvl="0" indent="-349341" defTabSz="929959" fontAlgn="t">
              <a:buSzPct val="120000"/>
              <a:buFont typeface="Wingdings" pitchFamily="2" charset="2"/>
              <a:buChar char="1"/>
              <a:defRPr/>
            </a:pPr>
            <a:endParaRPr lang="en-ZA" sz="1400" i="1" kern="0" dirty="0">
              <a:solidFill>
                <a:srgbClr val="004F87"/>
              </a:solidFill>
              <a:latin typeface="Arial Narrow" panose="020B0606020202030204" pitchFamily="34" charset="0"/>
            </a:endParaRPr>
          </a:p>
          <a:p>
            <a:pPr marL="349341" lvl="0" indent="-349341" defTabSz="929959" fontAlgn="t">
              <a:buSzPct val="120000"/>
              <a:buFont typeface="Arial" panose="020B0604020202020204" pitchFamily="34" charset="0"/>
              <a:buChar char="•"/>
              <a:defRPr/>
            </a:pPr>
            <a:r>
              <a:rPr lang="en-ZA" sz="1400" b="1" kern="0" dirty="0">
                <a:solidFill>
                  <a:srgbClr val="004F87"/>
                </a:solidFill>
                <a:latin typeface="Arial Narrow" panose="020B0606020202030204" pitchFamily="34" charset="0"/>
              </a:rPr>
              <a:t>Financial statements in Bidding Companies </a:t>
            </a:r>
            <a:r>
              <a:rPr lang="en-ZA" sz="1400" b="1" kern="0" dirty="0" smtClean="0">
                <a:solidFill>
                  <a:srgbClr val="004F87"/>
                </a:solidFill>
                <a:latin typeface="Arial Narrow" panose="020B0606020202030204" pitchFamily="34" charset="0"/>
              </a:rPr>
              <a:t>Name</a:t>
            </a:r>
          </a:p>
          <a:p>
            <a:pPr lvl="0" defTabSz="929959" fontAlgn="t">
              <a:buSzPct val="120000"/>
              <a:defRPr/>
            </a:pPr>
            <a:r>
              <a:rPr lang="en-ZA" sz="1400" kern="0" dirty="0" smtClean="0">
                <a:solidFill>
                  <a:srgbClr val="004F87"/>
                </a:solidFill>
                <a:latin typeface="Arial Narrow" panose="020B0606020202030204" pitchFamily="34" charset="0"/>
              </a:rPr>
              <a:t>        </a:t>
            </a:r>
          </a:p>
          <a:p>
            <a:pPr lvl="0" indent="357188" defTabSz="929959" fontAlgn="t">
              <a:buSzPct val="120000"/>
              <a:defRPr/>
            </a:pPr>
            <a:r>
              <a:rPr lang="en-ZA" sz="1400" kern="0" dirty="0" smtClean="0">
                <a:solidFill>
                  <a:srgbClr val="004F87"/>
                </a:solidFill>
                <a:latin typeface="Arial Narrow" panose="020B0606020202030204" pitchFamily="34" charset="0"/>
              </a:rPr>
              <a:t>Subsidiary </a:t>
            </a:r>
            <a:r>
              <a:rPr lang="en-ZA" sz="1400" kern="0" dirty="0">
                <a:solidFill>
                  <a:srgbClr val="004F87"/>
                </a:solidFill>
                <a:latin typeface="Arial Narrow" panose="020B0606020202030204" pitchFamily="34" charset="0"/>
              </a:rPr>
              <a:t>submitting holding company’s F/S must also furnish a Performance Guarantee</a:t>
            </a:r>
            <a:endParaRPr lang="en-ZA" sz="1400" kern="0" dirty="0">
              <a:solidFill>
                <a:srgbClr val="000000"/>
              </a:solidFill>
              <a:latin typeface="Arial Narrow" panose="020B0606020202030204" pitchFamily="34" charset="0"/>
            </a:endParaRPr>
          </a:p>
        </p:txBody>
      </p:sp>
    </p:spTree>
    <p:extLst>
      <p:ext uri="{BB962C8B-B14F-4D97-AF65-F5344CB8AC3E}">
        <p14:creationId xmlns:p14="http://schemas.microsoft.com/office/powerpoint/2010/main" val="30919410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27</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a:t>
            </a:r>
            <a:r>
              <a:rPr lang="en-ZA" sz="2000" b="1" dirty="0">
                <a:solidFill>
                  <a:srgbClr val="BFBFBF"/>
                </a:solidFill>
              </a:rPr>
              <a:t>Price and BBBEE</a:t>
            </a:r>
          </a:p>
          <a:p>
            <a:pPr marL="228600" indent="-228600">
              <a:lnSpc>
                <a:spcPct val="135000"/>
              </a:lnSpc>
              <a:spcBef>
                <a:spcPct val="75000"/>
              </a:spcBef>
              <a:spcAft>
                <a:spcPct val="10000"/>
              </a:spcAft>
              <a:buClr>
                <a:schemeClr val="accent1"/>
              </a:buClr>
            </a:pPr>
            <a:r>
              <a:rPr lang="en-ZA" sz="2000" b="1" dirty="0">
                <a:solidFill>
                  <a:srgbClr val="FF0000"/>
                </a:solidFill>
              </a:rPr>
              <a:t>6</a:t>
            </a:r>
            <a:r>
              <a:rPr lang="en-ZA" sz="2000" b="1" dirty="0" smtClean="0">
                <a:solidFill>
                  <a:srgbClr val="FF0000"/>
                </a:solidFill>
              </a:rPr>
              <a:t>. Draft </a:t>
            </a:r>
            <a:r>
              <a:rPr lang="en-ZA" sz="2000" b="1" dirty="0">
                <a:solidFill>
                  <a:srgbClr val="FF0000"/>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Table of Content</a:t>
            </a:r>
          </a:p>
        </p:txBody>
      </p:sp>
    </p:spTree>
    <p:extLst>
      <p:ext uri="{BB962C8B-B14F-4D97-AF65-F5344CB8AC3E}">
        <p14:creationId xmlns:p14="http://schemas.microsoft.com/office/powerpoint/2010/main" val="28869854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76944"/>
          </a:xfrm>
        </p:spPr>
        <p:txBody>
          <a:bodyPr/>
          <a:lstStyle/>
          <a:p>
            <a:pPr>
              <a:defRPr/>
            </a:pPr>
            <a:fld id="{6EBFA4D0-3530-4B6B-9F3B-7DF38293B480}" type="slidenum">
              <a:rPr lang="en-GB" smtClean="0"/>
              <a:pPr>
                <a:defRPr/>
              </a:pPr>
              <a:t>28</a:t>
            </a:fld>
            <a:endParaRPr lang="en-GB" dirty="0"/>
          </a:p>
        </p:txBody>
      </p:sp>
      <p:sp>
        <p:nvSpPr>
          <p:cNvPr id="5"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Service Level Agreement</a:t>
            </a:r>
          </a:p>
        </p:txBody>
      </p:sp>
      <p:sp>
        <p:nvSpPr>
          <p:cNvPr id="6" name="Content Placeholder 2"/>
          <p:cNvSpPr txBox="1">
            <a:spLocks/>
          </p:cNvSpPr>
          <p:nvPr/>
        </p:nvSpPr>
        <p:spPr>
          <a:xfrm>
            <a:off x="94933" y="902334"/>
            <a:ext cx="8793162" cy="4184673"/>
          </a:xfrm>
          <a:prstGeom prst="rect">
            <a:avLst/>
          </a:prstGeom>
        </p:spPr>
        <p:txBody>
          <a:bodyPr/>
          <a:lst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a:lstStyle>
          <a:p>
            <a:pPr marL="0" indent="0">
              <a:buFontTx/>
              <a:buNone/>
            </a:pPr>
            <a:r>
              <a:rPr lang="en-GB" kern="0" dirty="0" smtClean="0">
                <a:solidFill>
                  <a:schemeClr val="tx2">
                    <a:lumMod val="75000"/>
                  </a:schemeClr>
                </a:solidFill>
                <a:latin typeface="Arial" panose="020B0604020202020204" pitchFamily="34" charset="0"/>
                <a:cs typeface="Arial" panose="020B0604020202020204" pitchFamily="34" charset="0"/>
              </a:rPr>
              <a:t> </a:t>
            </a:r>
            <a:endParaRPr lang="en-ZA" kern="0" dirty="0" smtClean="0">
              <a:solidFill>
                <a:schemeClr val="tx2">
                  <a:lumMod val="75000"/>
                </a:schemeClr>
              </a:solidFill>
              <a:latin typeface="Arial" panose="020B0604020202020204" pitchFamily="34" charset="0"/>
              <a:cs typeface="Arial" panose="020B0604020202020204" pitchFamily="34" charset="0"/>
            </a:endParaRPr>
          </a:p>
          <a:p>
            <a:pPr marL="0" indent="0">
              <a:buNone/>
            </a:pPr>
            <a:r>
              <a:rPr lang="en-ZA" sz="1800" kern="0" dirty="0">
                <a:solidFill>
                  <a:schemeClr val="tx2">
                    <a:lumMod val="75000"/>
                  </a:schemeClr>
                </a:solidFill>
                <a:latin typeface="Arial" panose="020B0604020202020204" pitchFamily="34" charset="0"/>
                <a:cs typeface="Arial" panose="020B0604020202020204" pitchFamily="34" charset="0"/>
              </a:rPr>
              <a:t>Service Providers are requested to: </a:t>
            </a:r>
            <a:endParaRPr lang="en-ZA" sz="1800" kern="0" dirty="0" smtClean="0">
              <a:solidFill>
                <a:schemeClr val="tx2">
                  <a:lumMod val="75000"/>
                </a:schemeClr>
              </a:solidFill>
              <a:latin typeface="Arial" panose="020B0604020202020204" pitchFamily="34" charset="0"/>
              <a:cs typeface="Arial" panose="020B0604020202020204" pitchFamily="34" charset="0"/>
            </a:endParaRPr>
          </a:p>
          <a:p>
            <a:pPr marL="0" indent="0">
              <a:buNone/>
            </a:pPr>
            <a:endParaRPr lang="en-ZA" sz="1800" kern="0" dirty="0">
              <a:solidFill>
                <a:schemeClr val="tx2">
                  <a:lumMod val="75000"/>
                </a:schemeClr>
              </a:solidFill>
              <a:latin typeface="Arial" panose="020B0604020202020204" pitchFamily="34" charset="0"/>
              <a:cs typeface="Arial" panose="020B0604020202020204" pitchFamily="34" charset="0"/>
            </a:endParaRPr>
          </a:p>
          <a:p>
            <a:pPr>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Comment on the terms and conditions set out in the </a:t>
            </a:r>
            <a:r>
              <a:rPr lang="en-ZA" sz="1800" kern="0" dirty="0" smtClean="0">
                <a:solidFill>
                  <a:schemeClr val="tx2">
                    <a:lumMod val="75000"/>
                  </a:schemeClr>
                </a:solidFill>
                <a:latin typeface="Arial" panose="020B0604020202020204" pitchFamily="34" charset="0"/>
                <a:cs typeface="Arial" panose="020B0604020202020204" pitchFamily="34" charset="0"/>
              </a:rPr>
              <a:t>services </a:t>
            </a:r>
            <a:r>
              <a:rPr lang="en-ZA" sz="1800" kern="0" dirty="0">
                <a:solidFill>
                  <a:schemeClr val="tx2">
                    <a:lumMod val="75000"/>
                  </a:schemeClr>
                </a:solidFill>
                <a:latin typeface="Arial" panose="020B0604020202020204" pitchFamily="34" charset="0"/>
                <a:cs typeface="Arial" panose="020B0604020202020204" pitchFamily="34" charset="0"/>
              </a:rPr>
              <a:t>a</a:t>
            </a:r>
            <a:r>
              <a:rPr lang="en-ZA" sz="1800" kern="0" dirty="0" smtClean="0">
                <a:solidFill>
                  <a:schemeClr val="tx2">
                    <a:lumMod val="75000"/>
                  </a:schemeClr>
                </a:solidFill>
                <a:latin typeface="Arial" panose="020B0604020202020204" pitchFamily="34" charset="0"/>
                <a:cs typeface="Arial" panose="020B0604020202020204" pitchFamily="34" charset="0"/>
              </a:rPr>
              <a:t>greement </a:t>
            </a:r>
            <a:r>
              <a:rPr lang="en-ZA" sz="1800" kern="0" dirty="0">
                <a:solidFill>
                  <a:schemeClr val="tx2">
                    <a:lumMod val="75000"/>
                  </a:schemeClr>
                </a:solidFill>
                <a:latin typeface="Arial" panose="020B0604020202020204" pitchFamily="34" charset="0"/>
                <a:cs typeface="Arial" panose="020B0604020202020204" pitchFamily="34" charset="0"/>
              </a:rPr>
              <a:t>and where necessary, make proposals to the terms and conditions; </a:t>
            </a:r>
          </a:p>
          <a:p>
            <a:pPr>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Each comment and/or amendment must be explained; and </a:t>
            </a:r>
          </a:p>
          <a:p>
            <a:pPr>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All changes and/or amendments to the </a:t>
            </a:r>
            <a:r>
              <a:rPr lang="en-ZA" sz="1800" kern="0" dirty="0" smtClean="0">
                <a:solidFill>
                  <a:schemeClr val="tx2">
                    <a:lumMod val="75000"/>
                  </a:schemeClr>
                </a:solidFill>
                <a:latin typeface="Arial" panose="020B0604020202020204" pitchFamily="34" charset="0"/>
                <a:cs typeface="Arial" panose="020B0604020202020204" pitchFamily="34" charset="0"/>
              </a:rPr>
              <a:t>services </a:t>
            </a:r>
            <a:r>
              <a:rPr lang="en-ZA" sz="1800" kern="0" dirty="0">
                <a:solidFill>
                  <a:schemeClr val="tx2">
                    <a:lumMod val="75000"/>
                  </a:schemeClr>
                </a:solidFill>
                <a:latin typeface="Arial" panose="020B0604020202020204" pitchFamily="34" charset="0"/>
                <a:cs typeface="Arial" panose="020B0604020202020204" pitchFamily="34" charset="0"/>
              </a:rPr>
              <a:t>a</a:t>
            </a:r>
            <a:r>
              <a:rPr lang="en-ZA" sz="1800" kern="0" dirty="0" smtClean="0">
                <a:solidFill>
                  <a:schemeClr val="tx2">
                    <a:lumMod val="75000"/>
                  </a:schemeClr>
                </a:solidFill>
                <a:latin typeface="Arial" panose="020B0604020202020204" pitchFamily="34" charset="0"/>
                <a:cs typeface="Arial" panose="020B0604020202020204" pitchFamily="34" charset="0"/>
              </a:rPr>
              <a:t>greement </a:t>
            </a:r>
            <a:r>
              <a:rPr lang="en-ZA" sz="1800" kern="0" dirty="0">
                <a:solidFill>
                  <a:schemeClr val="tx2">
                    <a:lumMod val="75000"/>
                  </a:schemeClr>
                </a:solidFill>
                <a:latin typeface="Arial" panose="020B0604020202020204" pitchFamily="34" charset="0"/>
                <a:cs typeface="Arial" panose="020B0604020202020204" pitchFamily="34" charset="0"/>
              </a:rPr>
              <a:t>must be in an easily identifiable colour font and tracked for ease of reference. </a:t>
            </a:r>
          </a:p>
          <a:p>
            <a:pPr>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SARS reserves the right to accept or reject any or all amendments or additions proposed by a </a:t>
            </a:r>
            <a:r>
              <a:rPr lang="en-ZA" sz="1800" kern="0" dirty="0" smtClean="0">
                <a:solidFill>
                  <a:schemeClr val="tx2">
                    <a:lumMod val="75000"/>
                  </a:schemeClr>
                </a:solidFill>
                <a:latin typeface="Arial" panose="020B0604020202020204" pitchFamily="34" charset="0"/>
                <a:cs typeface="Arial" panose="020B0604020202020204" pitchFamily="34" charset="0"/>
              </a:rPr>
              <a:t>service </a:t>
            </a:r>
            <a:r>
              <a:rPr lang="en-ZA" sz="1800" kern="0" dirty="0">
                <a:solidFill>
                  <a:schemeClr val="tx2">
                    <a:lumMod val="75000"/>
                  </a:schemeClr>
                </a:solidFill>
                <a:latin typeface="Arial" panose="020B0604020202020204" pitchFamily="34" charset="0"/>
                <a:cs typeface="Arial" panose="020B0604020202020204" pitchFamily="34" charset="0"/>
              </a:rPr>
              <a:t>p</a:t>
            </a:r>
            <a:r>
              <a:rPr lang="en-ZA" sz="1800" kern="0" dirty="0" smtClean="0">
                <a:solidFill>
                  <a:schemeClr val="tx2">
                    <a:lumMod val="75000"/>
                  </a:schemeClr>
                </a:solidFill>
                <a:latin typeface="Arial" panose="020B0604020202020204" pitchFamily="34" charset="0"/>
                <a:cs typeface="Arial" panose="020B0604020202020204" pitchFamily="34" charset="0"/>
              </a:rPr>
              <a:t>rovider </a:t>
            </a:r>
            <a:r>
              <a:rPr lang="en-ZA" sz="1800" kern="0" dirty="0">
                <a:solidFill>
                  <a:schemeClr val="tx2">
                    <a:lumMod val="75000"/>
                  </a:schemeClr>
                </a:solidFill>
                <a:latin typeface="Arial" panose="020B0604020202020204" pitchFamily="34" charset="0"/>
                <a:cs typeface="Arial" panose="020B0604020202020204" pitchFamily="34" charset="0"/>
              </a:rPr>
              <a:t>if such amendments or additions are unacceptable to SARS or pose a risk to the organisation</a:t>
            </a:r>
            <a:r>
              <a:rPr lang="en-ZA" sz="1800" dirty="0">
                <a:solidFill>
                  <a:schemeClr val="tx2">
                    <a:lumMod val="75000"/>
                  </a:schemeClr>
                </a:solidFill>
                <a:latin typeface="Arial" panose="020B0604020202020204" pitchFamily="34" charset="0"/>
                <a:cs typeface="Arial" panose="020B0604020202020204" pitchFamily="34" charset="0"/>
              </a:rPr>
              <a:t>. </a:t>
            </a:r>
            <a:endParaRPr lang="en-ZA" sz="1800" dirty="0" smtClean="0">
              <a:solidFill>
                <a:schemeClr val="tx2">
                  <a:lumMod val="75000"/>
                </a:schemeClr>
              </a:solidFill>
              <a:latin typeface="Arial" panose="020B0604020202020204" pitchFamily="34" charset="0"/>
              <a:cs typeface="Arial" panose="020B0604020202020204" pitchFamily="34" charset="0"/>
            </a:endParaRPr>
          </a:p>
          <a:p>
            <a:pPr>
              <a:lnSpc>
                <a:spcPct val="150000"/>
              </a:lnSpc>
            </a:pPr>
            <a:endParaRPr lang="en-ZA" kern="0" dirty="0">
              <a:solidFill>
                <a:schemeClr val="tx2">
                  <a:lumMod val="75000"/>
                </a:schemeClr>
              </a:solidFill>
              <a:latin typeface="Arial" panose="020B0604020202020204" pitchFamily="34" charset="0"/>
              <a:cs typeface="Arial" panose="020B0604020202020204" pitchFamily="34" charset="0"/>
            </a:endParaRPr>
          </a:p>
          <a:p>
            <a:endParaRPr lang="en-GB" sz="1200" kern="0" dirty="0" smtClean="0">
              <a:solidFill>
                <a:schemeClr val="tx2">
                  <a:lumMod val="75000"/>
                </a:schemeClr>
              </a:solidFill>
              <a:latin typeface="Arial" panose="020B0604020202020204" pitchFamily="34" charset="0"/>
              <a:cs typeface="Arial" panose="020B0604020202020204" pitchFamily="34" charset="0"/>
            </a:endParaRPr>
          </a:p>
          <a:p>
            <a:pPr marL="0" indent="0">
              <a:buFontTx/>
              <a:buNone/>
            </a:pPr>
            <a:endParaRPr lang="en-ZA" sz="1200" kern="0" dirty="0" smtClean="0">
              <a:solidFill>
                <a:schemeClr val="tx2">
                  <a:lumMod val="75000"/>
                </a:schemeClr>
              </a:solidFill>
              <a:latin typeface="Arial" panose="020B0604020202020204" pitchFamily="34" charset="0"/>
              <a:cs typeface="Arial" panose="020B0604020202020204" pitchFamily="34" charset="0"/>
            </a:endParaRPr>
          </a:p>
          <a:p>
            <a:endParaRPr lang="en-ZA" sz="1200" kern="0" dirty="0">
              <a:solidFill>
                <a:schemeClr val="tx2">
                  <a:lumMod val="75000"/>
                </a:schemeClr>
              </a:solidFill>
              <a:latin typeface="Arial" panose="020B0604020202020204" pitchFamily="34" charset="0"/>
              <a:cs typeface="Arial" panose="020B0604020202020204" pitchFamily="34" charset="0"/>
            </a:endParaRPr>
          </a:p>
        </p:txBody>
      </p:sp>
      <p:sp>
        <p:nvSpPr>
          <p:cNvPr id="7" name="Slide Number Placeholder 7"/>
          <p:cNvSpPr>
            <a:spLocks noGrp="1"/>
          </p:cNvSpPr>
          <p:nvPr>
            <p:ph type="sldNum" sz="quarter" idx="11"/>
          </p:nvPr>
        </p:nvSpPr>
        <p:spPr>
          <a:xfrm>
            <a:off x="6963021"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28</a:t>
            </a:fld>
            <a:endParaRPr lang="en-ZA" dirty="0">
              <a:solidFill>
                <a:schemeClr val="tx1"/>
              </a:solidFill>
            </a:endParaRPr>
          </a:p>
        </p:txBody>
      </p:sp>
    </p:spTree>
    <p:extLst>
      <p:ext uri="{BB962C8B-B14F-4D97-AF65-F5344CB8AC3E}">
        <p14:creationId xmlns:p14="http://schemas.microsoft.com/office/powerpoint/2010/main" val="26833310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29</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a:t>
            </a:r>
            <a:r>
              <a:rPr lang="en-ZA" sz="2000" b="1" dirty="0">
                <a:solidFill>
                  <a:schemeClr val="bg1">
                    <a:lumMod val="75000"/>
                  </a:schemeClr>
                </a:solidFill>
              </a:rPr>
              <a:t>Scope of </a:t>
            </a:r>
            <a:r>
              <a:rPr lang="en-ZA" sz="2000" b="1" dirty="0" smtClean="0">
                <a:solidFill>
                  <a:schemeClr val="bg1">
                    <a:lumMod val="75000"/>
                  </a:schemeClr>
                </a:solidFill>
              </a:rPr>
              <a:t>Work</a:t>
            </a:r>
            <a:endParaRPr lang="en-ZA" sz="2000" b="1" dirty="0" smtClean="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Price &amp; BBBEE</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6</a:t>
            </a:r>
            <a:r>
              <a:rPr lang="en-ZA" sz="2000" b="1" dirty="0" smtClean="0">
                <a:solidFill>
                  <a:srgbClr val="BFBFBF"/>
                </a:solidFill>
              </a:rPr>
              <a:t>. Draft </a:t>
            </a:r>
            <a:r>
              <a:rPr lang="en-ZA" sz="2000" b="1" dirty="0">
                <a:solidFill>
                  <a:srgbClr val="BFBFBF"/>
                </a:solidFill>
              </a:rPr>
              <a:t>SLA</a:t>
            </a:r>
          </a:p>
          <a:p>
            <a:pPr marL="228600" indent="-228600">
              <a:lnSpc>
                <a:spcPct val="135000"/>
              </a:lnSpc>
              <a:spcBef>
                <a:spcPct val="75000"/>
              </a:spcBef>
              <a:spcAft>
                <a:spcPct val="10000"/>
              </a:spcAft>
              <a:buClr>
                <a:schemeClr val="accent1"/>
              </a:buClr>
            </a:pPr>
            <a:r>
              <a:rPr lang="en-ZA" sz="2000" b="1" dirty="0">
                <a:solidFill>
                  <a:srgbClr val="FF0000"/>
                </a:solidFill>
              </a:rPr>
              <a:t>7</a:t>
            </a:r>
            <a:r>
              <a:rPr lang="en-ZA" sz="2000" b="1" dirty="0" smtClean="0">
                <a:solidFill>
                  <a:srgbClr val="FF0000"/>
                </a:solidFill>
              </a:rPr>
              <a:t>. </a:t>
            </a:r>
            <a:r>
              <a:rPr lang="en-ZA" sz="2000" b="1" dirty="0">
                <a:solidFill>
                  <a:srgbClr val="FF0000"/>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Table of Content</a:t>
            </a:r>
          </a:p>
        </p:txBody>
      </p:sp>
    </p:spTree>
    <p:extLst>
      <p:ext uri="{BB962C8B-B14F-4D97-AF65-F5344CB8AC3E}">
        <p14:creationId xmlns:p14="http://schemas.microsoft.com/office/powerpoint/2010/main" val="9204087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1402074560"/>
              </p:ext>
            </p:extLst>
          </p:nvPr>
        </p:nvGraphicFramePr>
        <p:xfrm>
          <a:off x="0" y="762000"/>
          <a:ext cx="9144000" cy="5276850"/>
        </p:xfrm>
        <a:graphic>
          <a:graphicData uri="http://schemas.openxmlformats.org/drawingml/2006/table">
            <a:tbl>
              <a:tblPr firstRow="1" bandRow="1">
                <a:tableStyleId>{5C22544A-7EE6-4342-B048-85BDC9FD1C3A}</a:tableStyleId>
              </a:tblPr>
              <a:tblGrid>
                <a:gridCol w="9144000"/>
              </a:tblGrid>
              <a:tr h="422891">
                <a:tc>
                  <a:txBody>
                    <a:bodyPr/>
                    <a:lstStyle/>
                    <a:p>
                      <a:pPr algn="ctr"/>
                      <a:r>
                        <a:rPr lang="en-ZA" sz="2000" dirty="0" smtClean="0"/>
                        <a:t>Procurement</a:t>
                      </a:r>
                      <a:endParaRPr lang="en-ZA" sz="2000" dirty="0"/>
                    </a:p>
                  </a:txBody>
                  <a:tcPr marL="84406" marR="84406">
                    <a:solidFill>
                      <a:schemeClr val="tx2"/>
                    </a:solidFill>
                  </a:tcPr>
                </a:tc>
              </a:tr>
              <a:tr h="425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baseline="0" dirty="0" smtClean="0">
                          <a:solidFill>
                            <a:schemeClr val="tx2"/>
                          </a:solidFill>
                          <a:latin typeface="+mn-lt"/>
                          <a:ea typeface="+mn-ea"/>
                          <a:cs typeface="+mn-cs"/>
                        </a:rPr>
                        <a:t>Sourcing Lead: Professional Services – Project Oversight</a:t>
                      </a:r>
                      <a:endParaRPr lang="en-ZA" sz="1600" kern="1200" dirty="0" smtClean="0">
                        <a:solidFill>
                          <a:schemeClr val="tx2"/>
                        </a:solidFill>
                        <a:latin typeface="+mn-lt"/>
                        <a:ea typeface="+mn-ea"/>
                        <a:cs typeface="+mn-cs"/>
                      </a:endParaRPr>
                    </a:p>
                  </a:txBody>
                  <a:tcPr marL="84406" marR="84406"/>
                </a:tc>
              </a:tr>
              <a:tr h="39896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Governance, Compliance &amp; Risk Specialist – Audit</a:t>
                      </a:r>
                      <a:endParaRPr lang="en-ZA" sz="1600" kern="1200" dirty="0">
                        <a:solidFill>
                          <a:schemeClr val="tx2"/>
                        </a:solidFill>
                        <a:latin typeface="+mn-lt"/>
                        <a:ea typeface="+mn-ea"/>
                        <a:cs typeface="+mn-cs"/>
                      </a:endParaRPr>
                    </a:p>
                  </a:txBody>
                  <a:tcPr marL="84406" marR="84406"/>
                </a:tc>
              </a:tr>
              <a:tr h="40005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Contract Specialist </a:t>
                      </a:r>
                      <a:endParaRPr lang="en-ZA" sz="1600" kern="1200" dirty="0">
                        <a:solidFill>
                          <a:schemeClr val="tx2"/>
                        </a:solidFill>
                        <a:latin typeface="+mn-lt"/>
                        <a:ea typeface="+mn-ea"/>
                        <a:cs typeface="+mn-cs"/>
                      </a:endParaRPr>
                    </a:p>
                  </a:txBody>
                  <a:tcPr marL="84406" marR="84406"/>
                </a:tc>
              </a:tr>
              <a:tr h="40005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Tender</a:t>
                      </a:r>
                      <a:r>
                        <a:rPr lang="en-ZA" sz="1600" kern="1200" baseline="0" dirty="0" smtClean="0">
                          <a:solidFill>
                            <a:schemeClr val="tx2"/>
                          </a:solidFill>
                          <a:latin typeface="+mn-lt"/>
                          <a:ea typeface="+mn-ea"/>
                          <a:cs typeface="+mn-cs"/>
                        </a:rPr>
                        <a:t> Office – Pre-Qualification</a:t>
                      </a: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Value</a:t>
                      </a:r>
                      <a:r>
                        <a:rPr lang="en-ZA" sz="1600" kern="1200" baseline="0" dirty="0" smtClean="0">
                          <a:solidFill>
                            <a:schemeClr val="tx2"/>
                          </a:solidFill>
                          <a:latin typeface="+mn-lt"/>
                          <a:ea typeface="+mn-ea"/>
                          <a:cs typeface="+mn-cs"/>
                        </a:rPr>
                        <a:t> Delivery Planning – Price Evaluator</a:t>
                      </a: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Financial Analysis team</a:t>
                      </a: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B-BBEE</a:t>
                      </a:r>
                      <a:r>
                        <a:rPr lang="en-ZA" sz="1600" kern="1200" baseline="0" dirty="0" smtClean="0">
                          <a:solidFill>
                            <a:schemeClr val="tx2"/>
                          </a:solidFill>
                          <a:latin typeface="+mn-lt"/>
                          <a:ea typeface="+mn-ea"/>
                          <a:cs typeface="+mn-cs"/>
                        </a:rPr>
                        <a:t> Evaluator</a:t>
                      </a:r>
                      <a:endParaRPr lang="en-ZA" sz="1600" kern="1200" dirty="0">
                        <a:solidFill>
                          <a:schemeClr val="tx2"/>
                        </a:solidFill>
                        <a:latin typeface="+mn-lt"/>
                        <a:ea typeface="+mn-ea"/>
                        <a:cs typeface="+mn-cs"/>
                      </a:endParaRPr>
                    </a:p>
                  </a:txBody>
                  <a:tcPr marL="84406" marR="84406"/>
                </a:tc>
              </a:tr>
              <a:tr h="387922">
                <a:tc>
                  <a:txBody>
                    <a:bodyPr/>
                    <a:lstStyle/>
                    <a:p>
                      <a:pPr marL="0" algn="ctr" defTabSz="932962" rtl="0" eaLnBrk="1" latinLnBrk="0" hangingPunct="1"/>
                      <a:r>
                        <a:rPr lang="en-ZA" sz="2000" b="1" kern="1200" dirty="0" smtClean="0">
                          <a:solidFill>
                            <a:schemeClr val="bg1"/>
                          </a:solidFill>
                          <a:latin typeface="+mn-lt"/>
                          <a:ea typeface="+mn-ea"/>
                          <a:cs typeface="+mn-cs"/>
                        </a:rPr>
                        <a:t>SARS Business</a:t>
                      </a:r>
                      <a:r>
                        <a:rPr lang="en-ZA" sz="2000" b="1" kern="1200" baseline="0" dirty="0" smtClean="0">
                          <a:solidFill>
                            <a:schemeClr val="bg1"/>
                          </a:solidFill>
                          <a:latin typeface="+mn-lt"/>
                          <a:ea typeface="+mn-ea"/>
                          <a:cs typeface="+mn-cs"/>
                        </a:rPr>
                        <a:t> Unit</a:t>
                      </a:r>
                      <a:endParaRPr lang="en-ZA" sz="2000" b="1" kern="1200" dirty="0">
                        <a:solidFill>
                          <a:schemeClr val="bg1"/>
                        </a:solidFill>
                        <a:latin typeface="+mn-lt"/>
                        <a:ea typeface="+mn-ea"/>
                        <a:cs typeface="+mn-cs"/>
                      </a:endParaRPr>
                    </a:p>
                  </a:txBody>
                  <a:tcPr marL="84406" marR="84406">
                    <a:solidFill>
                      <a:schemeClr val="tx2"/>
                    </a:solidFill>
                  </a:tcPr>
                </a:tc>
              </a:tr>
              <a:tr h="413385">
                <a:tc>
                  <a:txBody>
                    <a:bodyPr/>
                    <a:lstStyle/>
                    <a:p>
                      <a:pPr marL="0" algn="l" defTabSz="932962" rtl="0" eaLnBrk="1" latinLnBrk="0" hangingPunct="1"/>
                      <a:r>
                        <a:rPr lang="en-ZA" sz="1600" kern="1200" baseline="0" dirty="0" smtClean="0">
                          <a:solidFill>
                            <a:schemeClr val="tx2"/>
                          </a:solidFill>
                          <a:latin typeface="+mn-lt"/>
                          <a:ea typeface="+mn-ea"/>
                          <a:cs typeface="+mn-cs"/>
                        </a:rPr>
                        <a:t>Bid Specification Committee</a:t>
                      </a:r>
                      <a:endParaRPr lang="en-ZA" sz="1600" kern="1200" dirty="0">
                        <a:solidFill>
                          <a:schemeClr val="tx2"/>
                        </a:solidFill>
                        <a:latin typeface="+mn-lt"/>
                        <a:ea typeface="+mn-ea"/>
                        <a:cs typeface="+mn-cs"/>
                      </a:endParaRPr>
                    </a:p>
                  </a:txBody>
                  <a:tcPr marL="84406" marR="84406"/>
                </a:tc>
              </a:tr>
              <a:tr h="419100">
                <a:tc>
                  <a:txBody>
                    <a:bodyPr/>
                    <a:lstStyle/>
                    <a:p>
                      <a:pPr marL="0" algn="l" defTabSz="932962" rtl="0" eaLnBrk="1" latinLnBrk="0" hangingPunct="1"/>
                      <a:r>
                        <a:rPr lang="en-ZA" sz="1600" kern="1200" dirty="0" smtClean="0">
                          <a:solidFill>
                            <a:schemeClr val="tx2"/>
                          </a:solidFill>
                          <a:latin typeface="+mn-lt"/>
                          <a:ea typeface="+mn-ea"/>
                          <a:cs typeface="+mn-cs"/>
                        </a:rPr>
                        <a:t>Technical</a:t>
                      </a:r>
                      <a:r>
                        <a:rPr lang="en-ZA" sz="1600" kern="1200" baseline="0" dirty="0" smtClean="0">
                          <a:solidFill>
                            <a:schemeClr val="tx2"/>
                          </a:solidFill>
                          <a:latin typeface="+mn-lt"/>
                          <a:ea typeface="+mn-ea"/>
                          <a:cs typeface="+mn-cs"/>
                        </a:rPr>
                        <a:t> Evaluators X 3</a:t>
                      </a:r>
                      <a:endParaRPr lang="en-ZA" sz="1600" kern="1200" dirty="0">
                        <a:solidFill>
                          <a:schemeClr val="tx2"/>
                        </a:solidFill>
                        <a:latin typeface="+mn-lt"/>
                        <a:ea typeface="+mn-ea"/>
                        <a:cs typeface="+mn-cs"/>
                      </a:endParaRPr>
                    </a:p>
                  </a:txBody>
                  <a:tcPr marL="84406" marR="84406"/>
                </a:tc>
              </a:tr>
              <a:tr h="387922">
                <a:tc>
                  <a:txBody>
                    <a:bodyPr/>
                    <a:lstStyle/>
                    <a:p>
                      <a:pPr algn="ctr"/>
                      <a:r>
                        <a:rPr lang="en-ZA" sz="2000" b="1" dirty="0" smtClean="0">
                          <a:solidFill>
                            <a:schemeClr val="bg1"/>
                          </a:solidFill>
                        </a:rPr>
                        <a:t>Corporate Legal Services</a:t>
                      </a:r>
                      <a:endParaRPr lang="en-ZA" sz="2000" b="1" dirty="0">
                        <a:solidFill>
                          <a:schemeClr val="bg1"/>
                        </a:solidFill>
                      </a:endParaRPr>
                    </a:p>
                  </a:txBody>
                  <a:tcPr marL="84406" marR="84406">
                    <a:solidFill>
                      <a:schemeClr val="tx2"/>
                    </a:solidFill>
                  </a:tcPr>
                </a:tc>
              </a:tr>
              <a:tr h="375285">
                <a:tc>
                  <a:txBody>
                    <a:bodyPr/>
                    <a:lstStyle/>
                    <a:p>
                      <a:r>
                        <a:rPr lang="en-ZA" sz="1600" baseline="0" dirty="0" smtClean="0">
                          <a:solidFill>
                            <a:schemeClr val="tx2"/>
                          </a:solidFill>
                        </a:rPr>
                        <a:t>Legal Specialist</a:t>
                      </a:r>
                      <a:endParaRPr lang="en-ZA" sz="1600" dirty="0">
                        <a:solidFill>
                          <a:schemeClr val="tx2"/>
                        </a:solidFill>
                      </a:endParaRPr>
                    </a:p>
                  </a:txBody>
                  <a:tcPr marL="84406" marR="84406"/>
                </a:tc>
              </a:tr>
            </a:tbl>
          </a:graphicData>
        </a:graphic>
      </p:graphicFrame>
      <p:sp>
        <p:nvSpPr>
          <p:cNvPr id="5" name="Title 1"/>
          <p:cNvSpPr txBox="1">
            <a:spLocks/>
          </p:cNvSpPr>
          <p:nvPr/>
        </p:nvSpPr>
        <p:spPr bwMode="gray">
          <a:xfrm>
            <a:off x="0" y="311944"/>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Committee</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Slide Number Placeholder 2"/>
          <p:cNvSpPr>
            <a:spLocks noGrp="1"/>
          </p:cNvSpPr>
          <p:nvPr>
            <p:ph type="sldNum" sz="quarter" idx="11"/>
          </p:nvPr>
        </p:nvSpPr>
        <p:spPr>
          <a:xfrm>
            <a:off x="6874828" y="6550978"/>
            <a:ext cx="862012" cy="184666"/>
          </a:xfrm>
        </p:spPr>
        <p:txBody>
          <a:bodyPr/>
          <a:lstStyle/>
          <a:p>
            <a:pPr>
              <a:defRPr/>
            </a:pPr>
            <a:r>
              <a:rPr lang="en-ZA" dirty="0" smtClean="0">
                <a:solidFill>
                  <a:schemeClr val="tx1"/>
                </a:solidFill>
              </a:rPr>
              <a:t> </a:t>
            </a:r>
            <a:fld id="{7ABC2798-EB18-44DC-8EE5-F31FF9AF6718}" type="slidenum">
              <a:rPr lang="en-ZA" smtClean="0">
                <a:solidFill>
                  <a:schemeClr val="tx1"/>
                </a:solidFill>
              </a:rPr>
              <a:pPr>
                <a:defRPr/>
              </a:pPr>
              <a:t>3</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30</a:t>
            </a:fld>
            <a:endParaRPr lang="en-ZA" dirty="0">
              <a:solidFill>
                <a:schemeClr val="tx1"/>
              </a:solidFill>
            </a:endParaRPr>
          </a:p>
        </p:txBody>
      </p:sp>
      <p:pic>
        <p:nvPicPr>
          <p:cNvPr id="9" name="Picture 5" descr="CD2"/>
          <p:cNvPicPr>
            <a:picLocks noChangeAspect="1" noChangeArrowheads="1"/>
          </p:cNvPicPr>
          <p:nvPr/>
        </p:nvPicPr>
        <p:blipFill>
          <a:blip r:embed="rId3"/>
          <a:srcRect/>
          <a:stretch>
            <a:fillRect/>
          </a:stretch>
        </p:blipFill>
        <p:spPr bwMode="auto">
          <a:xfrm>
            <a:off x="5429250" y="2722563"/>
            <a:ext cx="1114425" cy="1104900"/>
          </a:xfrm>
          <a:prstGeom prst="rect">
            <a:avLst/>
          </a:prstGeom>
          <a:noFill/>
          <a:ln w="9525">
            <a:noFill/>
            <a:miter lim="800000"/>
            <a:headEnd/>
            <a:tailEnd/>
          </a:ln>
        </p:spPr>
      </p:pic>
      <p:sp>
        <p:nvSpPr>
          <p:cNvPr id="11" name="Text Box 8"/>
          <p:cNvSpPr txBox="1">
            <a:spLocks noChangeArrowheads="1"/>
          </p:cNvSpPr>
          <p:nvPr/>
        </p:nvSpPr>
        <p:spPr bwMode="auto">
          <a:xfrm>
            <a:off x="4714875" y="2936875"/>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12" name="TextBox 10"/>
          <p:cNvSpPr txBox="1">
            <a:spLocks noChangeArrowheads="1"/>
          </p:cNvSpPr>
          <p:nvPr/>
        </p:nvSpPr>
        <p:spPr bwMode="auto">
          <a:xfrm>
            <a:off x="2714625" y="4170637"/>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643063" y="4754837"/>
            <a:ext cx="5429250" cy="641350"/>
          </a:xfrm>
          <a:prstGeom prst="rect">
            <a:avLst/>
          </a:prstGeom>
          <a:noFill/>
          <a:ln w="9525">
            <a:noFill/>
            <a:miter lim="800000"/>
            <a:headEnd/>
            <a:tailEnd/>
          </a:ln>
        </p:spPr>
        <p:txBody>
          <a:bodyPr>
            <a:spAutoFit/>
          </a:bodyPr>
          <a:lstStyle/>
          <a:p>
            <a:pPr algn="ctr"/>
            <a:r>
              <a:rPr lang="en-ZA" sz="1800" dirty="0">
                <a:solidFill>
                  <a:schemeClr val="tx2"/>
                </a:solidFill>
              </a:rPr>
              <a:t>SARS Brooklyn Bridge,570 Fehrsen Street, Linton House, Brooklyn</a:t>
            </a:r>
          </a:p>
        </p:txBody>
      </p:sp>
      <p:sp>
        <p:nvSpPr>
          <p:cNvPr id="14" name="TextBox 12"/>
          <p:cNvSpPr txBox="1">
            <a:spLocks noChangeArrowheads="1"/>
          </p:cNvSpPr>
          <p:nvPr/>
        </p:nvSpPr>
        <p:spPr bwMode="auto">
          <a:xfrm>
            <a:off x="785812" y="5572125"/>
            <a:ext cx="7431087" cy="923330"/>
          </a:xfrm>
          <a:prstGeom prst="rect">
            <a:avLst/>
          </a:prstGeom>
          <a:noFill/>
          <a:ln w="9525">
            <a:noFill/>
            <a:miter lim="800000"/>
            <a:headEnd/>
            <a:tailEnd/>
          </a:ln>
        </p:spPr>
        <p:txBody>
          <a:bodyPr>
            <a:spAutoFit/>
          </a:bodyPr>
          <a:lstStyle/>
          <a:p>
            <a:pPr indent="84138"/>
            <a:r>
              <a:rPr lang="en-ZA" sz="1800" dirty="0">
                <a:solidFill>
                  <a:schemeClr val="tx2"/>
                </a:solidFill>
              </a:rPr>
              <a:t>Any enquiries must be referred, in writing via </a:t>
            </a:r>
            <a:r>
              <a:rPr lang="en-ZA" sz="1800" dirty="0" smtClean="0">
                <a:solidFill>
                  <a:schemeClr val="tx2"/>
                </a:solidFill>
              </a:rPr>
              <a:t>email:</a:t>
            </a:r>
          </a:p>
          <a:p>
            <a:r>
              <a:rPr lang="en-ZA" dirty="0" smtClean="0">
                <a:solidFill>
                  <a:schemeClr val="tx2"/>
                </a:solidFill>
                <a:hlinkClick r:id="rId4"/>
              </a:rPr>
              <a:t>tenderoffice@sars.gov.za</a:t>
            </a:r>
            <a:r>
              <a:rPr lang="en-ZA" dirty="0" smtClean="0">
                <a:solidFill>
                  <a:schemeClr val="tx2"/>
                </a:solidFill>
              </a:rPr>
              <a:t> cc  </a:t>
            </a:r>
            <a:r>
              <a:rPr lang="en-ZA" dirty="0" smtClean="0">
                <a:solidFill>
                  <a:schemeClr val="tx2"/>
                </a:solidFill>
                <a:hlinkClick r:id="rId5"/>
              </a:rPr>
              <a:t>rft-professionalservices@sars.gov.za</a:t>
            </a:r>
            <a:r>
              <a:rPr lang="en-ZA" dirty="0" smtClean="0">
                <a:solidFill>
                  <a:schemeClr val="tx2"/>
                </a:solidFill>
              </a:rPr>
              <a:t>    (</a:t>
            </a:r>
            <a:r>
              <a:rPr lang="fr-FR" dirty="0" smtClean="0">
                <a:solidFill>
                  <a:schemeClr val="tx2"/>
                </a:solidFill>
              </a:rPr>
              <a:t>26 April – 16 May 2019)</a:t>
            </a:r>
            <a:r>
              <a:rPr lang="en-ZA" dirty="0" smtClean="0">
                <a:solidFill>
                  <a:schemeClr val="tx2"/>
                </a:solidFill>
              </a:rPr>
              <a:t>    </a:t>
            </a:r>
            <a:endParaRPr lang="en-ZA" dirty="0">
              <a:solidFill>
                <a:schemeClr val="tx2"/>
              </a:solidFill>
            </a:endParaRPr>
          </a:p>
        </p:txBody>
      </p:sp>
      <p:cxnSp>
        <p:nvCxnSpPr>
          <p:cNvPr id="15" name="Straight Connector 14"/>
          <p:cNvCxnSpPr/>
          <p:nvPr/>
        </p:nvCxnSpPr>
        <p:spPr>
          <a:xfrm rot="10800000">
            <a:off x="357188" y="5572125"/>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6"/>
          <a:srcRect/>
          <a:stretch>
            <a:fillRect/>
          </a:stretch>
        </p:blipFill>
        <p:spPr bwMode="auto">
          <a:xfrm>
            <a:off x="3613150" y="2754059"/>
            <a:ext cx="1079500" cy="1008062"/>
          </a:xfrm>
          <a:prstGeom prst="rect">
            <a:avLst/>
          </a:prstGeom>
          <a:noFill/>
          <a:ln w="9525">
            <a:noFill/>
            <a:miter lim="800000"/>
            <a:headEnd/>
            <a:tailEnd/>
          </a:ln>
        </p:spPr>
      </p:pic>
      <p:pic>
        <p:nvPicPr>
          <p:cNvPr id="20" name="Picture 7" descr="Folder"/>
          <p:cNvPicPr>
            <a:picLocks noChangeAspect="1" noChangeArrowheads="1"/>
          </p:cNvPicPr>
          <p:nvPr/>
        </p:nvPicPr>
        <p:blipFill>
          <a:blip r:embed="rId6"/>
          <a:srcRect/>
          <a:stretch>
            <a:fillRect/>
          </a:stretch>
        </p:blipFill>
        <p:spPr bwMode="auto">
          <a:xfrm>
            <a:off x="1768827" y="2838450"/>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2371704" y="2487479"/>
            <a:ext cx="214312"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1</a:t>
            </a:r>
            <a:endParaRPr lang="en-GB" b="1" dirty="0"/>
          </a:p>
        </p:txBody>
      </p:sp>
      <p:sp>
        <p:nvSpPr>
          <p:cNvPr id="23" name="Text Box 17"/>
          <p:cNvSpPr txBox="1">
            <a:spLocks noChangeArrowheads="1"/>
          </p:cNvSpPr>
          <p:nvPr/>
        </p:nvSpPr>
        <p:spPr bwMode="auto">
          <a:xfrm>
            <a:off x="4065587" y="2487479"/>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5" name="Rectangle 21"/>
          <p:cNvSpPr>
            <a:spLocks noChangeArrowheads="1"/>
          </p:cNvSpPr>
          <p:nvPr/>
        </p:nvSpPr>
        <p:spPr bwMode="auto">
          <a:xfrm>
            <a:off x="0" y="857250"/>
            <a:ext cx="8915400" cy="646331"/>
          </a:xfrm>
          <a:prstGeom prst="rect">
            <a:avLst/>
          </a:prstGeom>
          <a:noFill/>
          <a:ln w="9525">
            <a:noFill/>
            <a:miter lim="800000"/>
            <a:headEnd/>
            <a:tailEnd/>
          </a:ln>
        </p:spPr>
        <p:txBody>
          <a:bodyPr wrap="square">
            <a:spAutoFit/>
          </a:bodyPr>
          <a:lstStyle/>
          <a:p>
            <a:pPr algn="ctr"/>
            <a:r>
              <a:rPr lang="en-ZA" dirty="0" smtClean="0">
                <a:solidFill>
                  <a:schemeClr val="tx2"/>
                </a:solidFill>
              </a:rPr>
              <a:t>  Bidders must submit copies </a:t>
            </a:r>
            <a:r>
              <a:rPr lang="en-ZA" dirty="0">
                <a:solidFill>
                  <a:schemeClr val="tx2"/>
                </a:solidFill>
              </a:rPr>
              <a:t>of each </a:t>
            </a:r>
            <a:r>
              <a:rPr lang="en-ZA" dirty="0" smtClean="0">
                <a:solidFill>
                  <a:schemeClr val="tx2"/>
                </a:solidFill>
              </a:rPr>
              <a:t>file </a:t>
            </a:r>
            <a:r>
              <a:rPr lang="en-ZA" dirty="0">
                <a:solidFill>
                  <a:schemeClr val="tx2"/>
                </a:solidFill>
              </a:rPr>
              <a:t>(Original and </a:t>
            </a:r>
            <a:r>
              <a:rPr lang="en-ZA" dirty="0" smtClean="0">
                <a:solidFill>
                  <a:schemeClr val="tx2"/>
                </a:solidFill>
              </a:rPr>
              <a:t>Duplicate) </a:t>
            </a:r>
            <a:r>
              <a:rPr lang="en-ZA" dirty="0">
                <a:solidFill>
                  <a:schemeClr val="tx2"/>
                </a:solidFill>
              </a:rPr>
              <a:t>and a </a:t>
            </a:r>
            <a:r>
              <a:rPr lang="en-ZA" dirty="0" smtClean="0">
                <a:solidFill>
                  <a:schemeClr val="tx2"/>
                </a:solidFill>
              </a:rPr>
              <a:t>CD-ROM or USB with content of each file by the </a:t>
            </a:r>
            <a:r>
              <a:rPr lang="en-ZA" b="1" dirty="0" smtClean="0">
                <a:solidFill>
                  <a:schemeClr val="tx2"/>
                </a:solidFill>
              </a:rPr>
              <a:t>28 May 2019 at 11:00</a:t>
            </a:r>
          </a:p>
        </p:txBody>
      </p:sp>
      <p:sp>
        <p:nvSpPr>
          <p:cNvPr id="26" name="TextBox 25"/>
          <p:cNvSpPr txBox="1"/>
          <p:nvPr/>
        </p:nvSpPr>
        <p:spPr>
          <a:xfrm>
            <a:off x="2102329" y="3023342"/>
            <a:ext cx="538930" cy="215444"/>
          </a:xfrm>
          <a:prstGeom prst="rect">
            <a:avLst/>
          </a:prstGeom>
          <a:noFill/>
        </p:spPr>
        <p:txBody>
          <a:bodyPr wrap="none" rtlCol="0">
            <a:spAutoFit/>
          </a:bodyPr>
          <a:lstStyle/>
          <a:p>
            <a:r>
              <a:rPr lang="en-ZA" sz="800" dirty="0" smtClean="0"/>
              <a:t>Original</a:t>
            </a:r>
            <a:endParaRPr lang="en-ZA" sz="800" dirty="0"/>
          </a:p>
        </p:txBody>
      </p:sp>
      <p:sp>
        <p:nvSpPr>
          <p:cNvPr id="27" name="TextBox 26"/>
          <p:cNvSpPr txBox="1"/>
          <p:nvPr/>
        </p:nvSpPr>
        <p:spPr>
          <a:xfrm>
            <a:off x="3845764" y="2973806"/>
            <a:ext cx="614271" cy="215444"/>
          </a:xfrm>
          <a:prstGeom prst="rect">
            <a:avLst/>
          </a:prstGeom>
          <a:noFill/>
        </p:spPr>
        <p:txBody>
          <a:bodyPr wrap="none" rtlCol="0">
            <a:spAutoFit/>
          </a:bodyPr>
          <a:lstStyle/>
          <a:p>
            <a:r>
              <a:rPr lang="en-ZA" sz="800" dirty="0" smtClean="0"/>
              <a:t>Duplicate</a:t>
            </a:r>
            <a:endParaRPr lang="en-ZA" sz="800" dirty="0"/>
          </a:p>
        </p:txBody>
      </p:sp>
      <p:sp>
        <p:nvSpPr>
          <p:cNvPr id="30" name="Right Brace 29"/>
          <p:cNvSpPr/>
          <p:nvPr/>
        </p:nvSpPr>
        <p:spPr bwMode="auto">
          <a:xfrm>
            <a:off x="6510528" y="2779776"/>
            <a:ext cx="195072" cy="987552"/>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dirty="0" smtClean="0">
              <a:ln>
                <a:noFill/>
              </a:ln>
              <a:solidFill>
                <a:schemeClr val="tx1"/>
              </a:solidFill>
              <a:effectLst/>
              <a:latin typeface="Arial" charset="0"/>
            </a:endParaRPr>
          </a:p>
        </p:txBody>
      </p:sp>
      <p:sp>
        <p:nvSpPr>
          <p:cNvPr id="32"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Bid Submission                                                                           </a:t>
            </a:r>
          </a:p>
        </p:txBody>
      </p:sp>
      <p:sp>
        <p:nvSpPr>
          <p:cNvPr id="33" name="Text Box 8"/>
          <p:cNvSpPr txBox="1">
            <a:spLocks noChangeArrowheads="1"/>
          </p:cNvSpPr>
          <p:nvPr/>
        </p:nvSpPr>
        <p:spPr bwMode="auto">
          <a:xfrm>
            <a:off x="3018155" y="2973806"/>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2" name="TextBox 1"/>
          <p:cNvSpPr txBox="1"/>
          <p:nvPr/>
        </p:nvSpPr>
        <p:spPr>
          <a:xfrm>
            <a:off x="6888480" y="2934998"/>
            <a:ext cx="1859280" cy="677108"/>
          </a:xfrm>
          <a:prstGeom prst="rect">
            <a:avLst/>
          </a:prstGeom>
          <a:noFill/>
        </p:spPr>
        <p:txBody>
          <a:bodyPr wrap="square" rtlCol="0">
            <a:spAutoFit/>
          </a:bodyPr>
          <a:lstStyle/>
          <a:p>
            <a:endParaRPr lang="en-ZA" sz="1000" b="1" dirty="0"/>
          </a:p>
          <a:p>
            <a:pPr algn="ctr"/>
            <a:r>
              <a:rPr lang="en-ZA" sz="1400" b="1" dirty="0" smtClean="0">
                <a:solidFill>
                  <a:srgbClr val="FF0000"/>
                </a:solidFill>
              </a:rPr>
              <a:t>Content of File 1 and 2</a:t>
            </a:r>
            <a:endParaRPr lang="en-ZA" sz="1400"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31</a:t>
            </a:fld>
            <a:endParaRPr lang="en-ZA" dirty="0">
              <a:solidFill>
                <a:schemeClr val="tx1"/>
              </a:solidFill>
            </a:endParaRPr>
          </a:p>
        </p:txBody>
      </p:sp>
      <p:sp>
        <p:nvSpPr>
          <p:cNvPr id="8" name="Rectangle 43"/>
          <p:cNvSpPr>
            <a:spLocks noChangeArrowheads="1"/>
          </p:cNvSpPr>
          <p:nvPr/>
        </p:nvSpPr>
        <p:spPr bwMode="auto">
          <a:xfrm>
            <a:off x="415834" y="1427604"/>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smtClean="0">
                <a:solidFill>
                  <a:schemeClr val="tx2"/>
                </a:solidFill>
              </a:rPr>
              <a:t>Exhibit 1</a:t>
            </a:r>
            <a:endParaRPr lang="en-US" sz="1400" dirty="0">
              <a:solidFill>
                <a:schemeClr val="tx2"/>
              </a:solidFill>
            </a:endParaRPr>
          </a:p>
        </p:txBody>
      </p:sp>
      <p:sp>
        <p:nvSpPr>
          <p:cNvPr id="10" name="44 CuadroTexto"/>
          <p:cNvSpPr txBox="1"/>
          <p:nvPr/>
        </p:nvSpPr>
        <p:spPr>
          <a:xfrm>
            <a:off x="1803480" y="1494160"/>
            <a:ext cx="4529772" cy="576620"/>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266700" indent="-171450" fontAlgn="auto">
              <a:lnSpc>
                <a:spcPct val="150000"/>
              </a:lnSpc>
              <a:spcBef>
                <a:spcPts val="0"/>
              </a:spcBef>
              <a:spcAft>
                <a:spcPts val="0"/>
              </a:spcAft>
              <a:buFont typeface="Arial" pitchFamily="34" charset="0"/>
              <a:buChar char="•"/>
              <a:tabLst>
                <a:tab pos="273050" algn="l"/>
              </a:tabLst>
              <a:defRPr/>
            </a:pPr>
            <a:r>
              <a:rPr lang="en-US" sz="1200" dirty="0" smtClean="0">
                <a:solidFill>
                  <a:schemeClr val="tx2"/>
                </a:solidFill>
              </a:rPr>
              <a:t>Pre-qualification </a:t>
            </a:r>
            <a:r>
              <a:rPr lang="en-US" sz="1200" dirty="0">
                <a:solidFill>
                  <a:schemeClr val="tx2"/>
                </a:solidFill>
              </a:rPr>
              <a:t>documents (SBD documents</a:t>
            </a:r>
            <a:r>
              <a:rPr lang="en-US" sz="1200" dirty="0" smtClean="0">
                <a:solidFill>
                  <a:schemeClr val="tx2"/>
                </a:solidFill>
              </a:rPr>
              <a:t>)</a:t>
            </a:r>
            <a:endParaRPr lang="en-US" sz="1200" dirty="0">
              <a:solidFill>
                <a:schemeClr val="tx2"/>
              </a:solidFill>
            </a:endParaRPr>
          </a:p>
        </p:txBody>
      </p:sp>
      <p:sp>
        <p:nvSpPr>
          <p:cNvPr id="14" name="Rectangle 43"/>
          <p:cNvSpPr>
            <a:spLocks noChangeArrowheads="1"/>
          </p:cNvSpPr>
          <p:nvPr/>
        </p:nvSpPr>
        <p:spPr bwMode="auto">
          <a:xfrm>
            <a:off x="425586" y="2836745"/>
            <a:ext cx="1005840"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2</a:t>
            </a:r>
          </a:p>
        </p:txBody>
      </p:sp>
      <p:sp>
        <p:nvSpPr>
          <p:cNvPr id="17" name="44 CuadroTexto"/>
          <p:cNvSpPr txBox="1"/>
          <p:nvPr/>
        </p:nvSpPr>
        <p:spPr>
          <a:xfrm>
            <a:off x="1803480" y="2823992"/>
            <a:ext cx="4529772" cy="923832"/>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Annexure A2: Compliance Checklist</a:t>
            </a:r>
          </a:p>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Bidders response and supporting documents to paragraph 9.3</a:t>
            </a:r>
          </a:p>
        </p:txBody>
      </p:sp>
      <p:sp>
        <p:nvSpPr>
          <p:cNvPr id="19" name="Rectangle 43"/>
          <p:cNvSpPr>
            <a:spLocks noChangeArrowheads="1"/>
          </p:cNvSpPr>
          <p:nvPr/>
        </p:nvSpPr>
        <p:spPr bwMode="auto">
          <a:xfrm>
            <a:off x="425586" y="4585541"/>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3</a:t>
            </a:r>
          </a:p>
        </p:txBody>
      </p:sp>
      <p:sp>
        <p:nvSpPr>
          <p:cNvPr id="27" name="Rectangle 26"/>
          <p:cNvSpPr/>
          <p:nvPr/>
        </p:nvSpPr>
        <p:spPr>
          <a:xfrm>
            <a:off x="1803481" y="4585541"/>
            <a:ext cx="4529771" cy="646331"/>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anose="020B0604020202020204" pitchFamily="34" charset="0"/>
              <a:buChar char="•"/>
            </a:pPr>
            <a:r>
              <a:rPr lang="en-US" sz="1200" dirty="0" smtClean="0">
                <a:solidFill>
                  <a:schemeClr val="tx2"/>
                </a:solidFill>
              </a:rPr>
              <a:t>General Conditions of Contract </a:t>
            </a:r>
          </a:p>
          <a:p>
            <a:pPr marL="171450" indent="-171450">
              <a:lnSpc>
                <a:spcPct val="150000"/>
              </a:lnSpc>
              <a:buFont typeface="Arial" panose="020B0604020202020204" pitchFamily="34" charset="0"/>
              <a:buChar char="•"/>
            </a:pPr>
            <a:r>
              <a:rPr lang="en-US" sz="1200" dirty="0" smtClean="0">
                <a:solidFill>
                  <a:schemeClr val="tx2"/>
                </a:solidFill>
              </a:rPr>
              <a:t>Draft Service Agreement </a:t>
            </a:r>
          </a:p>
        </p:txBody>
      </p:sp>
      <p:sp>
        <p:nvSpPr>
          <p:cNvPr id="2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File 1: Original/ Duplicate </a:t>
            </a:r>
          </a:p>
        </p:txBody>
      </p:sp>
      <p:sp>
        <p:nvSpPr>
          <p:cNvPr id="22" name="Rectangle 43"/>
          <p:cNvSpPr>
            <a:spLocks noChangeArrowheads="1"/>
          </p:cNvSpPr>
          <p:nvPr/>
        </p:nvSpPr>
        <p:spPr bwMode="auto">
          <a:xfrm>
            <a:off x="7360994" y="4585541"/>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3" name="Freeform 23"/>
          <p:cNvSpPr>
            <a:spLocks/>
          </p:cNvSpPr>
          <p:nvPr/>
        </p:nvSpPr>
        <p:spPr bwMode="auto">
          <a:xfrm>
            <a:off x="7550813" y="4623863"/>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4" name="Rectangle 43"/>
          <p:cNvSpPr>
            <a:spLocks noChangeArrowheads="1"/>
          </p:cNvSpPr>
          <p:nvPr/>
        </p:nvSpPr>
        <p:spPr bwMode="auto">
          <a:xfrm>
            <a:off x="7360996" y="2838871"/>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7524830" y="2880166"/>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6" name="Rectangle 43"/>
          <p:cNvSpPr>
            <a:spLocks noChangeArrowheads="1"/>
          </p:cNvSpPr>
          <p:nvPr/>
        </p:nvSpPr>
        <p:spPr bwMode="auto">
          <a:xfrm>
            <a:off x="7373725" y="1470559"/>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9" name="Freeform 23"/>
          <p:cNvSpPr>
            <a:spLocks/>
          </p:cNvSpPr>
          <p:nvPr/>
        </p:nvSpPr>
        <p:spPr bwMode="auto">
          <a:xfrm>
            <a:off x="7550814" y="1494160"/>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32</a:t>
            </a:fld>
            <a:endParaRPr lang="en-ZA" dirty="0">
              <a:solidFill>
                <a:schemeClr val="tx1"/>
              </a:solidFill>
            </a:endParaRPr>
          </a:p>
        </p:txBody>
      </p:sp>
      <p:sp>
        <p:nvSpPr>
          <p:cNvPr id="14" name="Rectangle 43"/>
          <p:cNvSpPr>
            <a:spLocks noChangeArrowheads="1"/>
          </p:cNvSpPr>
          <p:nvPr/>
        </p:nvSpPr>
        <p:spPr bwMode="auto">
          <a:xfrm>
            <a:off x="398409" y="1298849"/>
            <a:ext cx="1005840"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a:t>
            </a:r>
            <a:r>
              <a:rPr lang="en-US" sz="1400" dirty="0" smtClean="0">
                <a:solidFill>
                  <a:schemeClr val="tx2"/>
                </a:solidFill>
              </a:rPr>
              <a:t>1</a:t>
            </a:r>
            <a:endParaRPr lang="en-US" sz="1400" dirty="0">
              <a:solidFill>
                <a:schemeClr val="tx2"/>
              </a:solidFill>
            </a:endParaRPr>
          </a:p>
        </p:txBody>
      </p:sp>
      <p:sp>
        <p:nvSpPr>
          <p:cNvPr id="17" name="44 CuadroTexto"/>
          <p:cNvSpPr txBox="1"/>
          <p:nvPr/>
        </p:nvSpPr>
        <p:spPr>
          <a:xfrm>
            <a:off x="1794390" y="939567"/>
            <a:ext cx="4529772" cy="1845578"/>
          </a:xfrm>
          <a:prstGeom prst="rect">
            <a:avLst/>
          </a:prstGeom>
          <a:noFill/>
          <a:ln w="15875">
            <a:solidFill>
              <a:schemeClr val="accent1"/>
            </a:solidFill>
          </a:ln>
          <a:effectLst/>
        </p:spPr>
        <p:txBody>
          <a:bodyPr lIns="0" tIns="0" rIns="0" bIns="0" anchor="ctr"/>
          <a:lstStyle/>
          <a:p>
            <a:pPr marL="95250" algn="l" fontAlgn="auto">
              <a:lnSpc>
                <a:spcPct val="150000"/>
              </a:lnSpc>
              <a:spcBef>
                <a:spcPts val="0"/>
              </a:spcBef>
              <a:spcAft>
                <a:spcPts val="0"/>
              </a:spcAft>
              <a:defRPr/>
            </a:pPr>
            <a:endParaRPr lang="en-US" sz="1200" dirty="0">
              <a:solidFill>
                <a:schemeClr val="tx2"/>
              </a:solidFill>
            </a:endParaRPr>
          </a:p>
          <a:p>
            <a:pPr marL="95250" algn="l" fontAlgn="auto">
              <a:lnSpc>
                <a:spcPct val="150000"/>
              </a:lnSpc>
              <a:spcBef>
                <a:spcPts val="0"/>
              </a:spcBef>
              <a:spcAft>
                <a:spcPts val="0"/>
              </a:spcAft>
              <a:defRPr/>
            </a:pPr>
            <a:r>
              <a:rPr lang="en-US" sz="1200" dirty="0" smtClean="0">
                <a:solidFill>
                  <a:schemeClr val="tx2"/>
                </a:solidFill>
              </a:rPr>
              <a:t> </a:t>
            </a:r>
          </a:p>
          <a:p>
            <a:pPr marL="95250" algn="l" fontAlgn="auto">
              <a:lnSpc>
                <a:spcPct val="150000"/>
              </a:lnSpc>
              <a:spcBef>
                <a:spcPts val="0"/>
              </a:spcBef>
              <a:spcAft>
                <a:spcPts val="0"/>
              </a:spcAft>
              <a:defRPr/>
            </a:pPr>
            <a:r>
              <a:rPr lang="en-US" sz="1200" dirty="0" smtClean="0">
                <a:solidFill>
                  <a:schemeClr val="tx2"/>
                </a:solidFill>
              </a:rPr>
              <a:t> </a:t>
            </a:r>
          </a:p>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SBD 6.1 Preference Point Claim Form</a:t>
            </a:r>
          </a:p>
          <a:p>
            <a:pPr marL="266700" indent="-171450" fontAlgn="auto">
              <a:lnSpc>
                <a:spcPct val="150000"/>
              </a:lnSpc>
              <a:spcBef>
                <a:spcPts val="0"/>
              </a:spcBef>
              <a:spcAft>
                <a:spcPts val="0"/>
              </a:spcAft>
              <a:buFont typeface="Arial" pitchFamily="34" charset="0"/>
              <a:buChar char="•"/>
              <a:defRPr/>
            </a:pPr>
            <a:r>
              <a:rPr lang="en-US" sz="1200" dirty="0" smtClean="0">
                <a:solidFill>
                  <a:schemeClr val="tx2"/>
                </a:solidFill>
              </a:rPr>
              <a:t>Valid B-BBEE Certificate/ Sworn Affidavit</a:t>
            </a:r>
          </a:p>
          <a:p>
            <a:pPr marL="266700" indent="-171450" fontAlgn="auto">
              <a:lnSpc>
                <a:spcPct val="150000"/>
              </a:lnSpc>
              <a:spcBef>
                <a:spcPts val="0"/>
              </a:spcBef>
              <a:spcAft>
                <a:spcPts val="0"/>
              </a:spcAft>
              <a:buFont typeface="Arial" pitchFamily="34" charset="0"/>
              <a:buChar char="•"/>
              <a:defRPr/>
            </a:pPr>
            <a:r>
              <a:rPr lang="en-ZA" sz="1200" dirty="0">
                <a:solidFill>
                  <a:schemeClr val="tx2"/>
                </a:solidFill>
              </a:rPr>
              <a:t>Proof of Subcontracting a minimum of 30% of the value of the contract to an EME or QSE which is at least 51% owned by black people.</a:t>
            </a:r>
            <a:endParaRPr lang="en-US" sz="1200" dirty="0">
              <a:solidFill>
                <a:schemeClr val="tx2"/>
              </a:solidFill>
            </a:endParaRPr>
          </a:p>
          <a:p>
            <a:pPr marL="266700" indent="-171450" algn="l" fontAlgn="auto">
              <a:lnSpc>
                <a:spcPct val="150000"/>
              </a:lnSpc>
              <a:spcBef>
                <a:spcPts val="0"/>
              </a:spcBef>
              <a:spcAft>
                <a:spcPts val="0"/>
              </a:spcAft>
              <a:buFont typeface="Arial" pitchFamily="34" charset="0"/>
              <a:buChar char="•"/>
              <a:defRPr/>
            </a:pPr>
            <a:endParaRPr lang="en-US" sz="1200" dirty="0" smtClean="0">
              <a:solidFill>
                <a:schemeClr val="tx2"/>
              </a:solidFill>
            </a:endParaRPr>
          </a:p>
          <a:p>
            <a:pPr algn="l" fontAlgn="auto">
              <a:lnSpc>
                <a:spcPct val="150000"/>
              </a:lnSpc>
              <a:spcBef>
                <a:spcPts val="0"/>
              </a:spcBef>
              <a:spcAft>
                <a:spcPts val="0"/>
              </a:spcAft>
              <a:defRPr/>
            </a:pPr>
            <a:endParaRPr lang="en-US" sz="1200" dirty="0" smtClean="0">
              <a:solidFill>
                <a:schemeClr val="tx2"/>
              </a:solidFill>
            </a:endParaRPr>
          </a:p>
          <a:p>
            <a:pPr algn="l" fontAlgn="auto">
              <a:lnSpc>
                <a:spcPct val="150000"/>
              </a:lnSpc>
              <a:spcBef>
                <a:spcPts val="0"/>
              </a:spcBef>
              <a:spcAft>
                <a:spcPts val="0"/>
              </a:spcAft>
              <a:defRPr/>
            </a:pPr>
            <a:endParaRPr lang="en-US" sz="1200" kern="0" dirty="0">
              <a:solidFill>
                <a:schemeClr val="tx2"/>
              </a:solidFill>
            </a:endParaRPr>
          </a:p>
        </p:txBody>
      </p:sp>
      <p:sp>
        <p:nvSpPr>
          <p:cNvPr id="19" name="Rectangle 43"/>
          <p:cNvSpPr>
            <a:spLocks noChangeArrowheads="1"/>
          </p:cNvSpPr>
          <p:nvPr/>
        </p:nvSpPr>
        <p:spPr bwMode="auto">
          <a:xfrm>
            <a:off x="415834" y="3286451"/>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a:t>
            </a:r>
            <a:r>
              <a:rPr lang="en-US" sz="1400" dirty="0" smtClean="0">
                <a:solidFill>
                  <a:schemeClr val="tx2"/>
                </a:solidFill>
              </a:rPr>
              <a:t>2</a:t>
            </a:r>
            <a:endParaRPr lang="en-US" sz="1400" dirty="0">
              <a:solidFill>
                <a:schemeClr val="tx2"/>
              </a:solidFill>
            </a:endParaRPr>
          </a:p>
        </p:txBody>
      </p:sp>
      <p:sp>
        <p:nvSpPr>
          <p:cNvPr id="27" name="Rectangle 26"/>
          <p:cNvSpPr/>
          <p:nvPr/>
        </p:nvSpPr>
        <p:spPr>
          <a:xfrm>
            <a:off x="1794391" y="3300205"/>
            <a:ext cx="4529771" cy="335156"/>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anose="020B0604020202020204" pitchFamily="34" charset="0"/>
              <a:buChar char="•"/>
            </a:pPr>
            <a:r>
              <a:rPr lang="en-US" sz="1200" dirty="0" smtClean="0">
                <a:solidFill>
                  <a:schemeClr val="tx2"/>
                </a:solidFill>
              </a:rPr>
              <a:t>Annexure B: Pricing Schedule</a:t>
            </a:r>
          </a:p>
        </p:txBody>
      </p:sp>
      <p:sp>
        <p:nvSpPr>
          <p:cNvPr id="2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File </a:t>
            </a:r>
            <a:r>
              <a:rPr lang="en-ZA" dirty="0" smtClean="0"/>
              <a:t>2: </a:t>
            </a:r>
            <a:r>
              <a:rPr lang="en-ZA" dirty="0"/>
              <a:t>Original/ Duplicate </a:t>
            </a:r>
          </a:p>
        </p:txBody>
      </p:sp>
      <p:sp>
        <p:nvSpPr>
          <p:cNvPr id="22" name="Rectangle 43"/>
          <p:cNvSpPr>
            <a:spLocks noChangeArrowheads="1"/>
          </p:cNvSpPr>
          <p:nvPr/>
        </p:nvSpPr>
        <p:spPr bwMode="auto">
          <a:xfrm>
            <a:off x="7335007" y="3300205"/>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3" name="Freeform 23"/>
          <p:cNvSpPr>
            <a:spLocks/>
          </p:cNvSpPr>
          <p:nvPr/>
        </p:nvSpPr>
        <p:spPr bwMode="auto">
          <a:xfrm>
            <a:off x="7595652" y="3341500"/>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4" name="Rectangle 43"/>
          <p:cNvSpPr>
            <a:spLocks noChangeArrowheads="1"/>
          </p:cNvSpPr>
          <p:nvPr/>
        </p:nvSpPr>
        <p:spPr bwMode="auto">
          <a:xfrm>
            <a:off x="7335010" y="1298849"/>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7524830" y="1340144"/>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4" name="TextBox 3"/>
          <p:cNvSpPr txBox="1"/>
          <p:nvPr/>
        </p:nvSpPr>
        <p:spPr>
          <a:xfrm>
            <a:off x="1093076" y="5213131"/>
            <a:ext cx="7500106" cy="800219"/>
          </a:xfrm>
          <a:prstGeom prst="rect">
            <a:avLst/>
          </a:prstGeom>
          <a:noFill/>
        </p:spPr>
        <p:txBody>
          <a:bodyPr wrap="square" rtlCol="0">
            <a:spAutoFit/>
          </a:bodyPr>
          <a:lstStyle/>
          <a:p>
            <a:r>
              <a:rPr lang="en-ZA" sz="1400" b="1" dirty="0">
                <a:solidFill>
                  <a:srgbClr val="FF0000"/>
                </a:solidFill>
              </a:rPr>
              <a:t>Each file must be marked correctly and sealed separately for easy reference during the evaluation process. CD-ROM / USB marked with Bidder Name </a:t>
            </a:r>
          </a:p>
          <a:p>
            <a:endParaRPr lang="en-ZA" dirty="0"/>
          </a:p>
        </p:txBody>
      </p:sp>
      <p:sp>
        <p:nvSpPr>
          <p:cNvPr id="5" name="TextBox 4"/>
          <p:cNvSpPr txBox="1"/>
          <p:nvPr/>
        </p:nvSpPr>
        <p:spPr>
          <a:xfrm>
            <a:off x="442785" y="5339255"/>
            <a:ext cx="582649" cy="307777"/>
          </a:xfrm>
          <a:prstGeom prst="rect">
            <a:avLst/>
          </a:prstGeom>
          <a:noFill/>
        </p:spPr>
        <p:txBody>
          <a:bodyPr wrap="square" rtlCol="0">
            <a:spAutoFit/>
          </a:bodyPr>
          <a:lstStyle/>
          <a:p>
            <a:r>
              <a:rPr lang="en-ZA" sz="1400" b="1" dirty="0" smtClean="0">
                <a:solidFill>
                  <a:srgbClr val="FF0000"/>
                </a:solidFill>
              </a:rPr>
              <a:t>NB!</a:t>
            </a:r>
            <a:endParaRPr lang="en-ZA" sz="1400" b="1" dirty="0">
              <a:solidFill>
                <a:srgbClr val="FF0000"/>
              </a:solidFill>
            </a:endParaRPr>
          </a:p>
        </p:txBody>
      </p:sp>
      <p:sp>
        <p:nvSpPr>
          <p:cNvPr id="15" name="Rectangle 43"/>
          <p:cNvSpPr>
            <a:spLocks noChangeArrowheads="1"/>
          </p:cNvSpPr>
          <p:nvPr/>
        </p:nvSpPr>
        <p:spPr bwMode="auto">
          <a:xfrm>
            <a:off x="415834" y="4269361"/>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a:t>
            </a:r>
            <a:r>
              <a:rPr lang="en-US" sz="1400" dirty="0" smtClean="0">
                <a:solidFill>
                  <a:schemeClr val="tx2"/>
                </a:solidFill>
              </a:rPr>
              <a:t>3</a:t>
            </a:r>
            <a:endParaRPr lang="en-US" sz="1400" dirty="0">
              <a:solidFill>
                <a:schemeClr val="tx2"/>
              </a:solidFill>
            </a:endParaRPr>
          </a:p>
        </p:txBody>
      </p:sp>
      <p:sp>
        <p:nvSpPr>
          <p:cNvPr id="16" name="Rectangle 15"/>
          <p:cNvSpPr/>
          <p:nvPr/>
        </p:nvSpPr>
        <p:spPr>
          <a:xfrm>
            <a:off x="1794391" y="4365513"/>
            <a:ext cx="4589631" cy="369332"/>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266700" indent="-171450" fontAlgn="auto">
              <a:lnSpc>
                <a:spcPct val="150000"/>
              </a:lnSpc>
              <a:spcBef>
                <a:spcPts val="0"/>
              </a:spcBef>
              <a:spcAft>
                <a:spcPts val="0"/>
              </a:spcAft>
              <a:buFont typeface="Arial" pitchFamily="34" charset="0"/>
              <a:buChar char="•"/>
              <a:defRPr/>
            </a:pPr>
            <a:r>
              <a:rPr lang="en-US" sz="1200" dirty="0">
                <a:solidFill>
                  <a:schemeClr val="tx2"/>
                </a:solidFill>
              </a:rPr>
              <a:t>Financial Statements (3 years audited annual statements)  </a:t>
            </a:r>
          </a:p>
        </p:txBody>
      </p:sp>
      <p:sp>
        <p:nvSpPr>
          <p:cNvPr id="18" name="Rectangle 43"/>
          <p:cNvSpPr>
            <a:spLocks noChangeArrowheads="1"/>
          </p:cNvSpPr>
          <p:nvPr/>
        </p:nvSpPr>
        <p:spPr bwMode="auto">
          <a:xfrm>
            <a:off x="7335011" y="4309572"/>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0" name="Freeform 23"/>
          <p:cNvSpPr>
            <a:spLocks/>
          </p:cNvSpPr>
          <p:nvPr/>
        </p:nvSpPr>
        <p:spPr bwMode="auto">
          <a:xfrm>
            <a:off x="7596336" y="4336224"/>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Tree>
    <p:extLst>
      <p:ext uri="{BB962C8B-B14F-4D97-AF65-F5344CB8AC3E}">
        <p14:creationId xmlns:p14="http://schemas.microsoft.com/office/powerpoint/2010/main" val="29692034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7213600" y="6583998"/>
            <a:ext cx="862012" cy="184666"/>
          </a:xfrm>
        </p:spPr>
        <p:txBody>
          <a:bodyPr/>
          <a:lstStyle/>
          <a:p>
            <a:pPr algn="ctr">
              <a:defRPr/>
            </a:pPr>
            <a:fld id="{1D46AC71-C261-4AF3-BFB1-CCAEF8821007}" type="slidenum">
              <a:rPr lang="en-ZA" smtClean="0">
                <a:solidFill>
                  <a:schemeClr val="tx1"/>
                </a:solidFill>
              </a:rPr>
              <a:pPr algn="ctr">
                <a:defRPr/>
              </a:pPr>
              <a:t>33</a:t>
            </a:fld>
            <a:endParaRPr lang="en-ZA" dirty="0">
              <a:solidFill>
                <a:schemeClr val="tx1"/>
              </a:solidFill>
            </a:endParaRPr>
          </a:p>
        </p:txBody>
      </p:sp>
      <p:sp>
        <p:nvSpPr>
          <p:cNvPr id="5"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BBBEE</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6</a:t>
            </a:r>
            <a:r>
              <a:rPr lang="en-ZA" sz="2000" b="1" dirty="0" smtClean="0">
                <a:solidFill>
                  <a:srgbClr val="BFBFBF"/>
                </a:solidFill>
              </a:rPr>
              <a:t>. Draft SLA</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7</a:t>
            </a:r>
            <a:r>
              <a:rPr lang="en-ZA" sz="2000" b="1" dirty="0" smtClean="0">
                <a:solidFill>
                  <a:srgbClr val="BFBFBF"/>
                </a:solidFill>
              </a:rPr>
              <a:t>. </a:t>
            </a:r>
            <a:r>
              <a:rPr lang="en-ZA" sz="2000" b="1" dirty="0">
                <a:solidFill>
                  <a:srgbClr val="BFBFBF"/>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rgbClr val="FF0000"/>
                </a:solidFill>
              </a:rPr>
              <a:t>8</a:t>
            </a:r>
            <a:r>
              <a:rPr lang="en-ZA" sz="2000" b="1" dirty="0" smtClean="0">
                <a:solidFill>
                  <a:srgbClr val="FF0000"/>
                </a:solidFill>
              </a:rPr>
              <a:t>. </a:t>
            </a:r>
            <a:r>
              <a:rPr lang="en-ZA" sz="2000" b="1" dirty="0">
                <a:solidFill>
                  <a:srgbClr val="FF0000"/>
                </a:solidFill>
              </a:rPr>
              <a:t>Q&amp;A</a:t>
            </a:r>
            <a:endParaRPr lang="en-ZA" sz="1200" dirty="0">
              <a:solidFill>
                <a:srgbClr val="FF0000"/>
              </a:solidFill>
            </a:endParaRP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4"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   Table of Content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84942"/>
            <a:ext cx="862012" cy="184666"/>
          </a:xfrm>
        </p:spPr>
        <p:txBody>
          <a:bodyPr/>
          <a:lstStyle/>
          <a:p>
            <a:pPr algn="ctr">
              <a:defRPr/>
            </a:pPr>
            <a:fld id="{1D46AC71-C261-4AF3-BFB1-CCAEF8821007}" type="slidenum">
              <a:rPr lang="en-ZA" smtClean="0">
                <a:solidFill>
                  <a:schemeClr val="tx1"/>
                </a:solidFill>
              </a:rPr>
              <a:pPr algn="ctr">
                <a:defRPr/>
              </a:pPr>
              <a:t>34</a:t>
            </a:fld>
            <a:endParaRPr lang="en-ZA" dirty="0">
              <a:solidFill>
                <a:schemeClr val="tx1"/>
              </a:solidFill>
            </a:endParaRPr>
          </a:p>
        </p:txBody>
      </p:sp>
      <p:pic>
        <p:nvPicPr>
          <p:cNvPr id="7" name="Picture 7" descr="Questions"/>
          <p:cNvPicPr>
            <a:picLocks noChangeAspect="1" noChangeArrowheads="1"/>
          </p:cNvPicPr>
          <p:nvPr/>
        </p:nvPicPr>
        <p:blipFill>
          <a:blip r:embed="rId2"/>
          <a:srcRect/>
          <a:stretch>
            <a:fillRect/>
          </a:stretch>
        </p:blipFill>
        <p:spPr bwMode="auto">
          <a:xfrm>
            <a:off x="3132138" y="1628775"/>
            <a:ext cx="2447925" cy="3956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4</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rgbClr val="FF0000"/>
                </a:solidFill>
              </a:rPr>
              <a:t>2. RFP Timelines </a:t>
            </a:r>
          </a:p>
          <a:p>
            <a:pPr marL="228600" indent="-228600">
              <a:lnSpc>
                <a:spcPct val="135000"/>
              </a:lnSpc>
              <a:spcBef>
                <a:spcPct val="75000"/>
              </a:spcBef>
              <a:spcAft>
                <a:spcPct val="10000"/>
              </a:spcAft>
              <a:buClr>
                <a:schemeClr val="accent1"/>
              </a:buClr>
            </a:pPr>
            <a:r>
              <a:rPr lang="en-ZA" sz="2000" b="1" dirty="0">
                <a:solidFill>
                  <a:schemeClr val="tx2"/>
                </a:solidFill>
              </a:rPr>
              <a:t>3. Background and Scope of Work</a:t>
            </a:r>
          </a:p>
          <a:p>
            <a:pPr marL="228600" indent="-228600">
              <a:lnSpc>
                <a:spcPct val="135000"/>
              </a:lnSpc>
              <a:spcBef>
                <a:spcPct val="75000"/>
              </a:spcBef>
              <a:spcAft>
                <a:spcPct val="10000"/>
              </a:spcAft>
              <a:buClr>
                <a:schemeClr val="accent1"/>
              </a:buClr>
            </a:pPr>
            <a:r>
              <a:rPr lang="en-ZA" sz="2000" b="1" dirty="0">
                <a:solidFill>
                  <a:schemeClr val="tx2"/>
                </a:solidFill>
              </a:rPr>
              <a:t>4</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lvl="1"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Tree>
    <p:extLst>
      <p:ext uri="{BB962C8B-B14F-4D97-AF65-F5344CB8AC3E}">
        <p14:creationId xmlns:p14="http://schemas.microsoft.com/office/powerpoint/2010/main" val="540662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RFP Timelines</a:t>
            </a:r>
          </a:p>
        </p:txBody>
      </p:sp>
      <p:graphicFrame>
        <p:nvGraphicFramePr>
          <p:cNvPr id="2" name="Table 1"/>
          <p:cNvGraphicFramePr>
            <a:graphicFrameLocks noGrp="1"/>
          </p:cNvGraphicFramePr>
          <p:nvPr>
            <p:extLst>
              <p:ext uri="{D42A27DB-BD31-4B8C-83A1-F6EECF244321}">
                <p14:modId xmlns:p14="http://schemas.microsoft.com/office/powerpoint/2010/main" val="4080557401"/>
              </p:ext>
            </p:extLst>
          </p:nvPr>
        </p:nvGraphicFramePr>
        <p:xfrm>
          <a:off x="0" y="782322"/>
          <a:ext cx="9144000" cy="4850954"/>
        </p:xfrm>
        <a:graphic>
          <a:graphicData uri="http://schemas.openxmlformats.org/drawingml/2006/table">
            <a:tbl>
              <a:tblPr firstRow="1" bandRow="1">
                <a:tableStyleId>{5C22544A-7EE6-4342-B048-85BDC9FD1C3A}</a:tableStyleId>
              </a:tblPr>
              <a:tblGrid>
                <a:gridCol w="6004560"/>
                <a:gridCol w="3139440"/>
              </a:tblGrid>
              <a:tr h="550628">
                <a:tc>
                  <a:txBody>
                    <a:bodyPr/>
                    <a:lstStyle/>
                    <a:p>
                      <a:r>
                        <a:rPr lang="en-ZA" dirty="0" smtClean="0">
                          <a:solidFill>
                            <a:schemeClr val="tx2">
                              <a:lumMod val="75000"/>
                            </a:schemeClr>
                          </a:solidFill>
                        </a:rPr>
                        <a:t>ACTIVITY</a:t>
                      </a:r>
                      <a:endParaRPr lang="en-ZA" dirty="0">
                        <a:solidFill>
                          <a:schemeClr val="tx2">
                            <a:lumMod val="75000"/>
                          </a:schemeClr>
                        </a:solidFill>
                      </a:endParaRPr>
                    </a:p>
                  </a:txBody>
                  <a:tcPr/>
                </a:tc>
                <a:tc>
                  <a:txBody>
                    <a:bodyPr/>
                    <a:lstStyle/>
                    <a:p>
                      <a:pPr algn="l"/>
                      <a:r>
                        <a:rPr lang="en-ZA" dirty="0" smtClean="0">
                          <a:solidFill>
                            <a:schemeClr val="tx2">
                              <a:lumMod val="75000"/>
                            </a:schemeClr>
                          </a:solidFill>
                        </a:rPr>
                        <a:t>DUE DATE</a:t>
                      </a:r>
                      <a:endParaRPr lang="en-ZA" dirty="0">
                        <a:solidFill>
                          <a:schemeClr val="tx2">
                            <a:lumMod val="75000"/>
                          </a:schemeClr>
                        </a:solidFill>
                      </a:endParaRPr>
                    </a:p>
                  </a:txBody>
                  <a:tcPr/>
                </a:tc>
              </a:tr>
              <a:tr h="716721">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RFP Advertisement in Government Tender Bulletin</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26 April 2019</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Tender documents on SARS website </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29 April 2019</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pPr marL="0" algn="l" defTabSz="932962" rtl="0" eaLnBrk="1" latinLnBrk="0" hangingPunct="1"/>
                      <a:r>
                        <a:rPr lang="en-ZA" sz="1800" b="1" kern="1200" baseline="0" dirty="0" smtClean="0">
                          <a:solidFill>
                            <a:srgbClr val="FF0000"/>
                          </a:solidFill>
                          <a:latin typeface="+mn-lt"/>
                          <a:ea typeface="+mn-ea"/>
                          <a:cs typeface="+mn-cs"/>
                        </a:rPr>
                        <a:t>Non-compulsory briefing session</a:t>
                      </a:r>
                      <a:endParaRPr lang="en-ZA" sz="1800" b="1" kern="1200" baseline="0" dirty="0">
                        <a:solidFill>
                          <a:srgbClr val="FF0000"/>
                        </a:solidFill>
                        <a:latin typeface="+mn-lt"/>
                        <a:ea typeface="+mn-ea"/>
                        <a:cs typeface="+mn-cs"/>
                      </a:endParaRP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10 May 2019 at 11H00</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Questions relating to RFP</a:t>
                      </a:r>
                      <a:endParaRPr lang="en-ZA" sz="1800" b="1" kern="1200" baseline="0" dirty="0">
                        <a:solidFill>
                          <a:schemeClr val="accent2">
                            <a:lumMod val="50000"/>
                          </a:schemeClr>
                        </a:solidFill>
                        <a:latin typeface="+mn-lt"/>
                        <a:ea typeface="+mn-ea"/>
                        <a:cs typeface="+mn-cs"/>
                      </a:endParaRP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29 April – 16 May 2019</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r>
                        <a:rPr lang="en-ZA" sz="1800" b="1" dirty="0" smtClean="0">
                          <a:solidFill>
                            <a:schemeClr val="accent2">
                              <a:lumMod val="50000"/>
                            </a:schemeClr>
                          </a:solidFill>
                        </a:rPr>
                        <a:t>RFP Closing Date</a:t>
                      </a:r>
                      <a:endParaRPr lang="en-ZA" sz="1800" b="1" dirty="0">
                        <a:solidFill>
                          <a:schemeClr val="accent2">
                            <a:lumMod val="50000"/>
                          </a:schemeClr>
                        </a:solidFill>
                      </a:endParaRPr>
                    </a:p>
                  </a:txBody>
                  <a:tcPr anchor="ctr"/>
                </a:tc>
                <a:tc>
                  <a:txBody>
                    <a:bodyPr/>
                    <a:lstStyle/>
                    <a:p>
                      <a:pPr algn="l"/>
                      <a:r>
                        <a:rPr lang="en-ZA" sz="1800" b="1" baseline="0" dirty="0" smtClean="0">
                          <a:solidFill>
                            <a:schemeClr val="accent2">
                              <a:lumMod val="50000"/>
                            </a:schemeClr>
                          </a:solidFill>
                        </a:rPr>
                        <a:t>28 May 2019</a:t>
                      </a:r>
                      <a:r>
                        <a:rPr lang="en-ZA" sz="1800" b="1" dirty="0" smtClean="0">
                          <a:solidFill>
                            <a:schemeClr val="accent2">
                              <a:lumMod val="50000"/>
                            </a:schemeClr>
                          </a:solidFill>
                        </a:rPr>
                        <a:t>, 11h00</a:t>
                      </a:r>
                      <a:endParaRPr lang="en-ZA" sz="1800" b="1" dirty="0">
                        <a:solidFill>
                          <a:schemeClr val="accent2">
                            <a:lumMod val="50000"/>
                          </a:schemeClr>
                        </a:solidFill>
                      </a:endParaRPr>
                    </a:p>
                  </a:txBody>
                  <a:tcPr anchor="ctr"/>
                </a:tc>
              </a:tr>
              <a:tr h="716721">
                <a:tc>
                  <a:txBody>
                    <a:bodyPr/>
                    <a:lstStyle/>
                    <a:p>
                      <a:r>
                        <a:rPr lang="en-ZA" sz="1800" b="1" dirty="0" smtClean="0">
                          <a:solidFill>
                            <a:schemeClr val="accent2">
                              <a:lumMod val="50000"/>
                            </a:schemeClr>
                          </a:solidFill>
                        </a:rPr>
                        <a:t>Notice to bidders</a:t>
                      </a:r>
                      <a:endParaRPr lang="en-ZA" sz="1800" b="1" dirty="0">
                        <a:solidFill>
                          <a:schemeClr val="accent2">
                            <a:lumMod val="50000"/>
                          </a:schemeClr>
                        </a:solidFill>
                      </a:endParaRPr>
                    </a:p>
                  </a:txBody>
                  <a:tcPr anchor="ctr"/>
                </a:tc>
                <a:tc>
                  <a:txBody>
                    <a:bodyPr/>
                    <a:lstStyle/>
                    <a:p>
                      <a:pPr algn="l"/>
                      <a:r>
                        <a:rPr lang="en-ZA" sz="1800" b="1" kern="1200" baseline="0" dirty="0" smtClean="0">
                          <a:solidFill>
                            <a:schemeClr val="accent2">
                              <a:lumMod val="50000"/>
                            </a:schemeClr>
                          </a:solidFill>
                          <a:latin typeface="+mn-lt"/>
                          <a:ea typeface="+mn-ea"/>
                          <a:cs typeface="+mn-cs"/>
                        </a:rPr>
                        <a:t> July 2019</a:t>
                      </a:r>
                      <a:endParaRPr lang="en-ZA" sz="1800" b="1" kern="1200" baseline="0" dirty="0">
                        <a:solidFill>
                          <a:schemeClr val="accent2">
                            <a:lumMod val="50000"/>
                          </a:schemeClr>
                        </a:solidFill>
                        <a:latin typeface="+mn-lt"/>
                        <a:ea typeface="+mn-ea"/>
                        <a:cs typeface="+mn-cs"/>
                      </a:endParaRPr>
                    </a:p>
                  </a:txBody>
                  <a:tcPr anchor="ctr"/>
                </a:tc>
              </a:tr>
            </a:tbl>
          </a:graphicData>
        </a:graphic>
      </p:graphicFrame>
      <p:sp>
        <p:nvSpPr>
          <p:cNvPr id="4" name="Slide Number Placeholder 3"/>
          <p:cNvSpPr>
            <a:spLocks noGrp="1"/>
          </p:cNvSpPr>
          <p:nvPr>
            <p:ph type="sldNum" sz="quarter" idx="11"/>
          </p:nvPr>
        </p:nvSpPr>
        <p:spPr>
          <a:xfrm>
            <a:off x="6884988" y="6550978"/>
            <a:ext cx="862012" cy="184666"/>
          </a:xfrm>
        </p:spPr>
        <p:txBody>
          <a:bodyPr/>
          <a:lstStyle/>
          <a:p>
            <a:pPr>
              <a:defRPr/>
            </a:pPr>
            <a:fld id="{1D46AC71-C261-4AF3-BFB1-CCAEF8821007}" type="slidenum">
              <a:rPr lang="en-ZA" smtClean="0">
                <a:solidFill>
                  <a:schemeClr val="tx1"/>
                </a:solidFill>
              </a:rPr>
              <a:pPr>
                <a:defRPr/>
              </a:pPr>
              <a:t>5</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6</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 </a:t>
            </a:r>
          </a:p>
          <a:p>
            <a:pPr marL="228600" indent="-228600">
              <a:lnSpc>
                <a:spcPct val="135000"/>
              </a:lnSpc>
              <a:spcBef>
                <a:spcPct val="75000"/>
              </a:spcBef>
              <a:spcAft>
                <a:spcPct val="10000"/>
              </a:spcAft>
              <a:buClr>
                <a:schemeClr val="accent1"/>
              </a:buClr>
            </a:pPr>
            <a:r>
              <a:rPr lang="en-ZA" sz="2000" b="1" dirty="0">
                <a:solidFill>
                  <a:srgbClr val="FF0000"/>
                </a:solidFill>
              </a:rPr>
              <a:t>3. </a:t>
            </a:r>
            <a:r>
              <a:rPr lang="en-ZA" sz="2000" b="1" dirty="0" smtClean="0">
                <a:solidFill>
                  <a:srgbClr val="FF0000"/>
                </a:solidFill>
              </a:rPr>
              <a:t>Background and </a:t>
            </a:r>
            <a:r>
              <a:rPr lang="en-ZA" sz="2000" b="1" dirty="0">
                <a:solidFill>
                  <a:srgbClr val="FF0000"/>
                </a:solidFill>
              </a:rPr>
              <a:t>Scope of </a:t>
            </a:r>
            <a:r>
              <a:rPr lang="en-ZA" sz="2000" b="1" dirty="0" smtClean="0">
                <a:solidFill>
                  <a:srgbClr val="FF0000"/>
                </a:solidFill>
              </a:rPr>
              <a:t>Work</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smtClean="0">
                <a:solidFill>
                  <a:schemeClr val="tx2"/>
                </a:solidFill>
              </a:rPr>
              <a:t>4. </a:t>
            </a:r>
            <a:r>
              <a:rPr lang="en-ZA" sz="2000" b="1" dirty="0">
                <a:solidFill>
                  <a:schemeClr val="tx2"/>
                </a:solidFill>
              </a:rPr>
              <a:t>Bid </a:t>
            </a:r>
            <a:r>
              <a:rPr lang="en-ZA" sz="2000" b="1" dirty="0" smtClean="0">
                <a:solidFill>
                  <a:schemeClr val="tx2"/>
                </a:solidFill>
              </a:rPr>
              <a:t>Evaluation Process</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lvl="1"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Tree>
    <p:extLst>
      <p:ext uri="{BB962C8B-B14F-4D97-AF65-F5344CB8AC3E}">
        <p14:creationId xmlns:p14="http://schemas.microsoft.com/office/powerpoint/2010/main" val="3415104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7</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and Scope of work</a:t>
            </a:r>
            <a:endParaRPr lang="en-ZA" dirty="0"/>
          </a:p>
        </p:txBody>
      </p:sp>
      <p:sp>
        <p:nvSpPr>
          <p:cNvPr id="5" name="TextBox 4">
            <a:hlinkClick r:id="rId3" action="ppaction://hlinkfile"/>
          </p:cNvPr>
          <p:cNvSpPr txBox="1"/>
          <p:nvPr/>
        </p:nvSpPr>
        <p:spPr>
          <a:xfrm>
            <a:off x="352752" y="904211"/>
            <a:ext cx="8867775" cy="507831"/>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numCol="1" rtlCol="0">
            <a:spAutoFit/>
          </a:bodyPr>
          <a:lstStyle>
            <a:defPPr>
              <a:defRPr lang="en-US"/>
            </a:defPPr>
            <a:lvl1pPr algn="just">
              <a:lnSpc>
                <a:spcPct val="150000"/>
              </a:lnSpc>
              <a:defRPr sz="1400">
                <a:solidFill>
                  <a:schemeClr val="tx2">
                    <a:lumMod val="75000"/>
                  </a:schemeClr>
                </a:solidFill>
              </a:defRPr>
            </a:lvl1pPr>
          </a:lstStyle>
          <a:p>
            <a:r>
              <a:rPr lang="en-ZA" sz="1800" b="1" dirty="0" smtClean="0"/>
              <a:t>Refer to section </a:t>
            </a:r>
            <a:r>
              <a:rPr lang="en-ZA" sz="1800" b="1" dirty="0"/>
              <a:t>9</a:t>
            </a:r>
            <a:r>
              <a:rPr lang="en-ZA" sz="1800" b="1" dirty="0" smtClean="0"/>
              <a:t> of the RFP document.</a:t>
            </a:r>
            <a:endParaRPr lang="en-ZA" sz="1800" b="1" dirty="0"/>
          </a:p>
        </p:txBody>
      </p:sp>
      <p:graphicFrame>
        <p:nvGraphicFramePr>
          <p:cNvPr id="13" name="Object 12"/>
          <p:cNvGraphicFramePr>
            <a:graphicFrameLocks noChangeAspect="1"/>
          </p:cNvGraphicFramePr>
          <p:nvPr>
            <p:extLst>
              <p:ext uri="{D42A27DB-BD31-4B8C-83A1-F6EECF244321}">
                <p14:modId xmlns:p14="http://schemas.microsoft.com/office/powerpoint/2010/main" val="48743804"/>
              </p:ext>
            </p:extLst>
          </p:nvPr>
        </p:nvGraphicFramePr>
        <p:xfrm>
          <a:off x="1481357" y="3773488"/>
          <a:ext cx="1912937" cy="1660525"/>
        </p:xfrm>
        <a:graphic>
          <a:graphicData uri="http://schemas.openxmlformats.org/presentationml/2006/ole">
            <mc:AlternateContent xmlns:mc="http://schemas.openxmlformats.org/markup-compatibility/2006">
              <mc:Choice xmlns:v="urn:schemas-microsoft-com:vml" Requires="v">
                <p:oleObj spid="_x0000_s87286" name="Document" r:id="rId5" imgW="1918913" imgH="1670916" progId="Word.Document.12">
                  <p:embed/>
                </p:oleObj>
              </mc:Choice>
              <mc:Fallback>
                <p:oleObj name="Document" r:id="rId5" imgW="1918913" imgH="1670916" progId="Word.Document.12">
                  <p:embed/>
                  <p:pic>
                    <p:nvPicPr>
                      <p:cNvPr id="0" name=""/>
                      <p:cNvPicPr/>
                      <p:nvPr/>
                    </p:nvPicPr>
                    <p:blipFill>
                      <a:blip r:embed="rId6"/>
                      <a:stretch>
                        <a:fillRect/>
                      </a:stretch>
                    </p:blipFill>
                    <p:spPr>
                      <a:xfrm>
                        <a:off x="1481357" y="3773488"/>
                        <a:ext cx="1912937" cy="1660525"/>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2032764270"/>
              </p:ext>
            </p:extLst>
          </p:nvPr>
        </p:nvGraphicFramePr>
        <p:xfrm>
          <a:off x="432033" y="2210004"/>
          <a:ext cx="914400" cy="792163"/>
        </p:xfrm>
        <a:graphic>
          <a:graphicData uri="http://schemas.openxmlformats.org/presentationml/2006/ole">
            <mc:AlternateContent xmlns:mc="http://schemas.openxmlformats.org/markup-compatibility/2006">
              <mc:Choice xmlns:v="urn:schemas-microsoft-com:vml" Requires="v">
                <p:oleObj spid="_x0000_s87287" name="Acrobat Document" showAsIcon="1" r:id="rId7" imgW="914400" imgH="792360" progId="AcroExch.Document.7">
                  <p:embed/>
                </p:oleObj>
              </mc:Choice>
              <mc:Fallback>
                <p:oleObj name="Acrobat Document" showAsIcon="1" r:id="rId7" imgW="914400" imgH="792360" progId="AcroExch.Document.7">
                  <p:embed/>
                  <p:pic>
                    <p:nvPicPr>
                      <p:cNvPr id="0" name=""/>
                      <p:cNvPicPr/>
                      <p:nvPr/>
                    </p:nvPicPr>
                    <p:blipFill>
                      <a:blip r:embed="rId8"/>
                      <a:stretch>
                        <a:fillRect/>
                      </a:stretch>
                    </p:blipFill>
                    <p:spPr>
                      <a:xfrm>
                        <a:off x="432033" y="2210004"/>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2590587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and Scope of work</a:t>
            </a:r>
          </a:p>
          <a:p>
            <a:pPr marL="228600" indent="-228600">
              <a:lnSpc>
                <a:spcPct val="135000"/>
              </a:lnSpc>
              <a:spcBef>
                <a:spcPct val="75000"/>
              </a:spcBef>
              <a:spcAft>
                <a:spcPct val="10000"/>
              </a:spcAft>
              <a:buClr>
                <a:schemeClr val="accent1"/>
              </a:buClr>
            </a:pPr>
            <a:r>
              <a:rPr lang="en-ZA" sz="2000" b="1" dirty="0">
                <a:solidFill>
                  <a:srgbClr val="FF0000"/>
                </a:solidFill>
              </a:rPr>
              <a:t>4</a:t>
            </a:r>
            <a:r>
              <a:rPr lang="en-ZA" sz="2000" b="1" dirty="0" smtClean="0">
                <a:solidFill>
                  <a:srgbClr val="FF0000"/>
                </a:solidFill>
              </a:rPr>
              <a:t>. </a:t>
            </a:r>
            <a:r>
              <a:rPr lang="en-ZA" sz="2000" b="1" dirty="0">
                <a:solidFill>
                  <a:srgbClr val="FF0000"/>
                </a:solidFill>
              </a:rPr>
              <a:t>Bid </a:t>
            </a:r>
            <a:r>
              <a:rPr lang="en-ZA" sz="2000" b="1" dirty="0" smtClean="0">
                <a:solidFill>
                  <a:srgbClr val="FF0000"/>
                </a:solidFill>
              </a:rPr>
              <a:t>Evaluation Process</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3" name="Slide Number Placeholder 2"/>
          <p:cNvSpPr>
            <a:spLocks noGrp="1"/>
          </p:cNvSpPr>
          <p:nvPr>
            <p:ph type="sldNum" sz="quarter" idx="11"/>
          </p:nvPr>
        </p:nvSpPr>
        <p:spPr>
          <a:xfrm>
            <a:off x="6884988" y="6530658"/>
            <a:ext cx="862012" cy="184666"/>
          </a:xfrm>
        </p:spPr>
        <p:txBody>
          <a:bodyPr/>
          <a:lstStyle/>
          <a:p>
            <a:pPr>
              <a:defRPr/>
            </a:pPr>
            <a:fld id="{1D46AC71-C261-4AF3-BFB1-CCAEF8821007}" type="slidenum">
              <a:rPr lang="en-ZA" smtClean="0">
                <a:solidFill>
                  <a:schemeClr val="tx1"/>
                </a:solidFill>
              </a:rPr>
              <a:pPr>
                <a:defRPr/>
              </a:pPr>
              <a:t>8</a:t>
            </a:fld>
            <a:endParaRPr lang="en-ZA" dirty="0">
              <a:solidFill>
                <a:schemeClr val="tx1"/>
              </a:solidFill>
            </a:endParaRPr>
          </a:p>
        </p:txBody>
      </p:sp>
      <p:sp>
        <p:nvSpPr>
          <p:cNvPr id="5"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6963021"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9</a:t>
            </a:fld>
            <a:endParaRPr lang="en-ZA" dirty="0">
              <a:solidFill>
                <a:schemeClr val="tx1"/>
              </a:solidFill>
            </a:endParaRPr>
          </a:p>
        </p:txBody>
      </p:sp>
      <p:sp>
        <p:nvSpPr>
          <p:cNvPr id="6" name="Rectangle 11"/>
          <p:cNvSpPr>
            <a:spLocks noChangeArrowheads="1"/>
          </p:cNvSpPr>
          <p:nvPr/>
        </p:nvSpPr>
        <p:spPr bwMode="auto">
          <a:xfrm>
            <a:off x="552541" y="1690514"/>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Pre-Qualification</a:t>
            </a:r>
          </a:p>
        </p:txBody>
      </p:sp>
      <p:sp>
        <p:nvSpPr>
          <p:cNvPr id="7" name="AutoShape 74"/>
          <p:cNvSpPr>
            <a:spLocks noChangeArrowheads="1"/>
          </p:cNvSpPr>
          <p:nvPr/>
        </p:nvSpPr>
        <p:spPr bwMode="auto">
          <a:xfrm>
            <a:off x="273269" y="758100"/>
            <a:ext cx="2985932" cy="195056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9" name="Text Box 75"/>
          <p:cNvSpPr txBox="1">
            <a:spLocks noChangeArrowheads="1"/>
          </p:cNvSpPr>
          <p:nvPr/>
        </p:nvSpPr>
        <p:spPr bwMode="auto">
          <a:xfrm>
            <a:off x="639770" y="967197"/>
            <a:ext cx="1048271"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0</a:t>
            </a:r>
            <a:endParaRPr lang="en-GB" b="1" dirty="0">
              <a:solidFill>
                <a:schemeClr val="tx2"/>
              </a:solidFill>
            </a:endParaRPr>
          </a:p>
        </p:txBody>
      </p:sp>
      <p:sp>
        <p:nvSpPr>
          <p:cNvPr id="16" name="Text Box 98"/>
          <p:cNvSpPr txBox="1">
            <a:spLocks noChangeArrowheads="1"/>
          </p:cNvSpPr>
          <p:nvPr/>
        </p:nvSpPr>
        <p:spPr bwMode="auto">
          <a:xfrm>
            <a:off x="3795139" y="732601"/>
            <a:ext cx="5333367" cy="2115964"/>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lgn="l">
              <a:buFont typeface="Arial" panose="020B0604020202020204" pitchFamily="34" charset="0"/>
              <a:buChar char="•"/>
            </a:pPr>
            <a:r>
              <a:rPr lang="en-ZA" sz="1100" b="1" dirty="0" smtClean="0">
                <a:solidFill>
                  <a:schemeClr val="tx2"/>
                </a:solidFill>
              </a:rPr>
              <a:t>Invitation </a:t>
            </a:r>
            <a:r>
              <a:rPr lang="en-ZA" sz="1100" b="1" dirty="0">
                <a:solidFill>
                  <a:schemeClr val="tx2"/>
                </a:solidFill>
              </a:rPr>
              <a:t>to Bid SBD </a:t>
            </a:r>
            <a:r>
              <a:rPr lang="en-ZA" sz="1100" b="1" dirty="0" smtClean="0">
                <a:solidFill>
                  <a:schemeClr val="tx2"/>
                </a:solidFill>
              </a:rPr>
              <a:t>1</a:t>
            </a:r>
          </a:p>
          <a:p>
            <a:pPr marL="171450" indent="-171450" algn="l">
              <a:buFont typeface="Arial" panose="020B0604020202020204" pitchFamily="34" charset="0"/>
              <a:buChar char="•"/>
            </a:pPr>
            <a:r>
              <a:rPr lang="en-ZA" sz="1100" b="1" dirty="0" smtClean="0">
                <a:solidFill>
                  <a:schemeClr val="tx2"/>
                </a:solidFill>
              </a:rPr>
              <a:t>Declaration </a:t>
            </a:r>
            <a:r>
              <a:rPr lang="en-ZA" sz="1100" b="1" dirty="0">
                <a:solidFill>
                  <a:schemeClr val="tx2"/>
                </a:solidFill>
              </a:rPr>
              <a:t>of </a:t>
            </a:r>
            <a:r>
              <a:rPr lang="en-ZA" sz="1100" b="1" dirty="0" smtClean="0">
                <a:solidFill>
                  <a:schemeClr val="tx2"/>
                </a:solidFill>
              </a:rPr>
              <a:t>interest </a:t>
            </a:r>
            <a:r>
              <a:rPr lang="en-ZA" sz="1100" b="1" dirty="0">
                <a:solidFill>
                  <a:schemeClr val="tx2"/>
                </a:solidFill>
              </a:rPr>
              <a:t>SBD </a:t>
            </a:r>
            <a:r>
              <a:rPr lang="en-ZA" sz="1100" b="1" dirty="0" smtClean="0">
                <a:solidFill>
                  <a:schemeClr val="tx2"/>
                </a:solidFill>
              </a:rPr>
              <a:t>4</a:t>
            </a:r>
          </a:p>
          <a:p>
            <a:pPr algn="l">
              <a:buFontTx/>
              <a:buChar char="•"/>
            </a:pPr>
            <a:r>
              <a:rPr lang="en-ZA" sz="1100" b="1" dirty="0">
                <a:solidFill>
                  <a:schemeClr val="tx2"/>
                </a:solidFill>
              </a:rPr>
              <a:t> </a:t>
            </a:r>
            <a:r>
              <a:rPr lang="en-ZA" sz="1100" b="1" dirty="0" smtClean="0">
                <a:solidFill>
                  <a:schemeClr val="tx2"/>
                </a:solidFill>
              </a:rPr>
              <a:t>  Preference Point Claim form- SBD 6.1</a:t>
            </a:r>
            <a:endParaRPr lang="en-ZA" sz="1100" b="1" dirty="0">
              <a:solidFill>
                <a:schemeClr val="tx2"/>
              </a:solidFill>
            </a:endParaRPr>
          </a:p>
          <a:p>
            <a:pPr algn="l">
              <a:buFontTx/>
              <a:buChar char="•"/>
            </a:pPr>
            <a:r>
              <a:rPr lang="en-ZA" sz="1100" b="1" dirty="0">
                <a:solidFill>
                  <a:schemeClr val="tx2"/>
                </a:solidFill>
                <a:cs typeface="Times New Roman" pitchFamily="18" charset="0"/>
              </a:rPr>
              <a:t> </a:t>
            </a:r>
            <a:r>
              <a:rPr lang="en-ZA" sz="1100" b="1" dirty="0" smtClean="0">
                <a:solidFill>
                  <a:schemeClr val="tx2"/>
                </a:solidFill>
                <a:cs typeface="Times New Roman" pitchFamily="18" charset="0"/>
              </a:rPr>
              <a:t>  Declaration </a:t>
            </a:r>
            <a:r>
              <a:rPr lang="en-ZA" sz="1100" b="1" dirty="0">
                <a:solidFill>
                  <a:schemeClr val="tx2"/>
                </a:solidFill>
                <a:cs typeface="Times New Roman" pitchFamily="18" charset="0"/>
              </a:rPr>
              <a:t>of </a:t>
            </a:r>
            <a:r>
              <a:rPr lang="en-ZA" sz="1100" b="1" dirty="0" smtClean="0">
                <a:solidFill>
                  <a:schemeClr val="tx2"/>
                </a:solidFill>
                <a:cs typeface="Times New Roman" pitchFamily="18" charset="0"/>
              </a:rPr>
              <a:t>Bidder’s </a:t>
            </a:r>
            <a:r>
              <a:rPr lang="en-ZA" sz="1100" b="1" dirty="0">
                <a:solidFill>
                  <a:schemeClr val="tx2"/>
                </a:solidFill>
                <a:cs typeface="Times New Roman" pitchFamily="18" charset="0"/>
              </a:rPr>
              <a:t>Past </a:t>
            </a:r>
            <a:r>
              <a:rPr lang="en-ZA" sz="1100" b="1" dirty="0" smtClean="0">
                <a:solidFill>
                  <a:schemeClr val="tx2"/>
                </a:solidFill>
                <a:cs typeface="Times New Roman" pitchFamily="18" charset="0"/>
              </a:rPr>
              <a:t>SCM </a:t>
            </a:r>
            <a:r>
              <a:rPr lang="en-ZA" sz="1100" b="1" dirty="0">
                <a:solidFill>
                  <a:schemeClr val="tx2"/>
                </a:solidFill>
                <a:cs typeface="Times New Roman" pitchFamily="18" charset="0"/>
              </a:rPr>
              <a:t>Practices – SBD 8</a:t>
            </a:r>
          </a:p>
          <a:p>
            <a:pPr algn="l">
              <a:buFontTx/>
              <a:buChar char="•"/>
            </a:pPr>
            <a:r>
              <a:rPr lang="en-ZA" sz="1100" b="1" dirty="0">
                <a:solidFill>
                  <a:schemeClr val="tx2"/>
                </a:solidFill>
                <a:cs typeface="Times New Roman" pitchFamily="18" charset="0"/>
              </a:rPr>
              <a:t> </a:t>
            </a:r>
            <a:r>
              <a:rPr lang="en-ZA" sz="1100" b="1" dirty="0" smtClean="0">
                <a:solidFill>
                  <a:schemeClr val="tx2"/>
                </a:solidFill>
                <a:cs typeface="Times New Roman" pitchFamily="18" charset="0"/>
              </a:rPr>
              <a:t>  Certificate </a:t>
            </a:r>
            <a:r>
              <a:rPr lang="en-ZA" sz="1100" b="1" dirty="0">
                <a:solidFill>
                  <a:schemeClr val="tx2"/>
                </a:solidFill>
                <a:cs typeface="Times New Roman" pitchFamily="18" charset="0"/>
              </a:rPr>
              <a:t>of </a:t>
            </a:r>
            <a:r>
              <a:rPr lang="en-ZA" sz="1100" b="1" dirty="0" smtClean="0">
                <a:solidFill>
                  <a:schemeClr val="tx2"/>
                </a:solidFill>
                <a:cs typeface="Times New Roman" pitchFamily="18" charset="0"/>
              </a:rPr>
              <a:t>Independent Bid </a:t>
            </a:r>
            <a:r>
              <a:rPr lang="en-ZA" sz="1100" b="1" dirty="0">
                <a:solidFill>
                  <a:schemeClr val="tx2"/>
                </a:solidFill>
                <a:cs typeface="Times New Roman" pitchFamily="18" charset="0"/>
              </a:rPr>
              <a:t>Determination – SBD </a:t>
            </a:r>
            <a:r>
              <a:rPr lang="en-ZA" sz="1100" b="1" dirty="0" smtClean="0">
                <a:solidFill>
                  <a:schemeClr val="tx2"/>
                </a:solidFill>
                <a:cs typeface="Times New Roman" pitchFamily="18" charset="0"/>
              </a:rPr>
              <a:t>9</a:t>
            </a:r>
          </a:p>
          <a:p>
            <a:pPr marL="173038" indent="-173038">
              <a:buFontTx/>
              <a:buChar char="•"/>
            </a:pPr>
            <a:r>
              <a:rPr lang="en-ZA" sz="1100" b="1" dirty="0" smtClean="0">
                <a:solidFill>
                  <a:schemeClr val="tx2"/>
                </a:solidFill>
              </a:rPr>
              <a:t>Central </a:t>
            </a:r>
            <a:r>
              <a:rPr lang="en-ZA" sz="1100" b="1" dirty="0">
                <a:solidFill>
                  <a:schemeClr val="tx2"/>
                </a:solidFill>
              </a:rPr>
              <a:t>Registration Report (Central Database System) from NT </a:t>
            </a:r>
            <a:endParaRPr lang="en-ZA" sz="1100" b="1" dirty="0" smtClean="0">
              <a:solidFill>
                <a:schemeClr val="tx2"/>
              </a:solidFill>
            </a:endParaRPr>
          </a:p>
          <a:p>
            <a:pPr marL="173038" indent="-173038">
              <a:buFontTx/>
              <a:buChar char="•"/>
            </a:pPr>
            <a:r>
              <a:rPr lang="en-ZA" sz="1100" b="1" dirty="0" smtClean="0">
                <a:solidFill>
                  <a:schemeClr val="tx2"/>
                </a:solidFill>
              </a:rPr>
              <a:t>GCC                       </a:t>
            </a:r>
            <a:endParaRPr lang="en-ZA" sz="1100" b="1" dirty="0">
              <a:solidFill>
                <a:schemeClr val="tx2"/>
              </a:solidFill>
            </a:endParaRPr>
          </a:p>
          <a:p>
            <a:pPr>
              <a:buFontTx/>
              <a:buChar char="•"/>
            </a:pPr>
            <a:r>
              <a:rPr lang="en-ZA" sz="1100" b="1" dirty="0">
                <a:solidFill>
                  <a:schemeClr val="tx2"/>
                </a:solidFill>
              </a:rPr>
              <a:t>   SARS Oath of </a:t>
            </a:r>
            <a:r>
              <a:rPr lang="en-ZA" sz="1100" b="1" dirty="0" smtClean="0">
                <a:solidFill>
                  <a:schemeClr val="tx2"/>
                </a:solidFill>
              </a:rPr>
              <a:t>Secrecy</a:t>
            </a:r>
            <a:endParaRPr lang="en-ZA" sz="1100" b="1" dirty="0" smtClean="0">
              <a:solidFill>
                <a:schemeClr val="tx2"/>
              </a:solidFill>
              <a:cs typeface="Times New Roman" pitchFamily="18" charset="0"/>
            </a:endParaRPr>
          </a:p>
          <a:p>
            <a:pPr algn="l">
              <a:buFontTx/>
              <a:buChar char="•"/>
            </a:pPr>
            <a:r>
              <a:rPr lang="en-ZA" sz="1100" b="1" dirty="0" smtClean="0">
                <a:solidFill>
                  <a:schemeClr val="tx2"/>
                </a:solidFill>
                <a:cs typeface="Times New Roman" pitchFamily="18" charset="0"/>
              </a:rPr>
              <a:t>   Supplier cost and risk assessment questionnaire</a:t>
            </a:r>
          </a:p>
          <a:p>
            <a:pPr algn="l">
              <a:buFontTx/>
              <a:buChar char="•"/>
            </a:pPr>
            <a:r>
              <a:rPr lang="en-ZA" sz="1100" b="1" dirty="0" smtClean="0">
                <a:solidFill>
                  <a:schemeClr val="tx2"/>
                </a:solidFill>
                <a:cs typeface="Times New Roman" pitchFamily="18" charset="0"/>
              </a:rPr>
              <a:t>   Bidder Compliance checklist</a:t>
            </a:r>
          </a:p>
          <a:p>
            <a:endParaRPr lang="en-ZA" sz="1100" b="1" dirty="0">
              <a:solidFill>
                <a:srgbClr val="FF0000"/>
              </a:solidFill>
              <a:cs typeface="Times New Roman" pitchFamily="18" charset="0"/>
            </a:endParaRPr>
          </a:p>
          <a:p>
            <a:endParaRPr lang="en-ZA" sz="1050" b="1" dirty="0" smtClean="0">
              <a:solidFill>
                <a:schemeClr val="tx2"/>
              </a:solidFill>
              <a:cs typeface="Times New Roman" pitchFamily="18" charset="0"/>
            </a:endParaRPr>
          </a:p>
        </p:txBody>
      </p:sp>
      <p:sp>
        <p:nvSpPr>
          <p:cNvPr id="17" name="Text Box 99"/>
          <p:cNvSpPr txBox="1">
            <a:spLocks noChangeArrowheads="1"/>
          </p:cNvSpPr>
          <p:nvPr/>
        </p:nvSpPr>
        <p:spPr bwMode="auto">
          <a:xfrm>
            <a:off x="5855517" y="4699894"/>
            <a:ext cx="3103926" cy="143885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9388" indent="-179388">
              <a:buFont typeface="Arial" pitchFamily="34" charset="0"/>
              <a:buChar char="•"/>
            </a:pPr>
            <a:r>
              <a:rPr lang="en-ZA" sz="1100" b="1" dirty="0" smtClean="0">
                <a:solidFill>
                  <a:schemeClr val="accent2">
                    <a:lumMod val="50000"/>
                  </a:schemeClr>
                </a:solidFill>
              </a:rPr>
              <a:t>Minimum B-BBEE status level 3</a:t>
            </a:r>
          </a:p>
          <a:p>
            <a:pPr marL="273050" indent="-273050">
              <a:tabLst>
                <a:tab pos="179388" algn="l"/>
                <a:tab pos="357188" algn="l"/>
              </a:tabLst>
            </a:pPr>
            <a:r>
              <a:rPr lang="en-ZA" sz="1100" b="1" dirty="0" smtClean="0">
                <a:solidFill>
                  <a:schemeClr val="accent2">
                    <a:lumMod val="50000"/>
                  </a:schemeClr>
                </a:solidFill>
              </a:rPr>
              <a:t>     - </a:t>
            </a:r>
            <a:r>
              <a:rPr lang="en-ZA" sz="1100" b="1" dirty="0">
                <a:solidFill>
                  <a:schemeClr val="accent2">
                    <a:lumMod val="50000"/>
                  </a:schemeClr>
                </a:solidFill>
              </a:rPr>
              <a:t>V</a:t>
            </a:r>
            <a:r>
              <a:rPr lang="en-ZA" sz="1100" b="1" dirty="0" smtClean="0">
                <a:solidFill>
                  <a:schemeClr val="accent2">
                    <a:lumMod val="50000"/>
                  </a:schemeClr>
                </a:solidFill>
              </a:rPr>
              <a:t>alid B-BBEE certificate/ Sworn Affidavit</a:t>
            </a:r>
          </a:p>
          <a:p>
            <a:pPr marL="176213" indent="-176213">
              <a:buFont typeface="Arial" panose="020B0604020202020204" pitchFamily="34" charset="0"/>
              <a:buChar char="•"/>
              <a:tabLst>
                <a:tab pos="176213" algn="l"/>
                <a:tab pos="357188" algn="l"/>
              </a:tabLst>
            </a:pPr>
            <a:r>
              <a:rPr lang="en-ZA" sz="1100" b="1" dirty="0">
                <a:solidFill>
                  <a:schemeClr val="tx2"/>
                </a:solidFill>
                <a:latin typeface="Arial" panose="020B0604020202020204" pitchFamily="34" charset="0"/>
                <a:cs typeface="Arial" panose="020B0604020202020204" pitchFamily="34" charset="0"/>
              </a:rPr>
              <a:t>Proof of Subcontracting a minimum of 30% of the value of the contract to an EME or QSE which is at least 51% owned by black people</a:t>
            </a:r>
            <a:r>
              <a:rPr lang="en-ZA" sz="1100" b="1" dirty="0" smtClean="0">
                <a:solidFill>
                  <a:schemeClr val="tx2"/>
                </a:solidFill>
                <a:latin typeface="Arial" panose="020B0604020202020204" pitchFamily="34" charset="0"/>
                <a:cs typeface="Arial" panose="020B0604020202020204" pitchFamily="34" charset="0"/>
              </a:rPr>
              <a:t>.</a:t>
            </a:r>
            <a:r>
              <a:rPr lang="en-ZA" sz="1100" b="1" dirty="0" smtClean="0">
                <a:solidFill>
                  <a:schemeClr val="accent2">
                    <a:lumMod val="50000"/>
                  </a:schemeClr>
                </a:solidFill>
              </a:rPr>
              <a:t>     </a:t>
            </a:r>
          </a:p>
          <a:p>
            <a:endParaRPr lang="en-ZA" sz="1050" b="1" dirty="0" smtClean="0">
              <a:solidFill>
                <a:schemeClr val="accent2">
                  <a:lumMod val="50000"/>
                </a:schemeClr>
              </a:solidFill>
            </a:endParaRPr>
          </a:p>
        </p:txBody>
      </p:sp>
      <p:sp>
        <p:nvSpPr>
          <p:cNvPr id="18" name="AutoShape 90"/>
          <p:cNvSpPr>
            <a:spLocks noChangeArrowheads="1"/>
          </p:cNvSpPr>
          <p:nvPr/>
        </p:nvSpPr>
        <p:spPr bwMode="auto">
          <a:xfrm>
            <a:off x="244887" y="4405964"/>
            <a:ext cx="5255172" cy="1534438"/>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19" name="Rectangle 12"/>
          <p:cNvSpPr>
            <a:spLocks noChangeArrowheads="1"/>
          </p:cNvSpPr>
          <p:nvPr/>
        </p:nvSpPr>
        <p:spPr bwMode="auto">
          <a:xfrm>
            <a:off x="298436" y="4831111"/>
            <a:ext cx="1996088" cy="473289"/>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050" b="1" dirty="0" smtClean="0">
                <a:solidFill>
                  <a:schemeClr val="tx2"/>
                </a:solidFill>
                <a:cs typeface="Times New Roman" pitchFamily="18" charset="0"/>
              </a:rPr>
              <a:t> </a:t>
            </a:r>
            <a:r>
              <a:rPr lang="en-US" sz="1100" b="1" dirty="0" smtClean="0">
                <a:solidFill>
                  <a:schemeClr val="tx2"/>
                </a:solidFill>
                <a:cs typeface="Times New Roman" pitchFamily="18" charset="0"/>
              </a:rPr>
              <a:t>Pre- Technical Evaluation </a:t>
            </a:r>
            <a:endParaRPr lang="en-US" sz="1050" b="1" dirty="0">
              <a:solidFill>
                <a:schemeClr val="tx2"/>
              </a:solidFill>
              <a:cs typeface="Times New Roman" pitchFamily="18" charset="0"/>
            </a:endParaRPr>
          </a:p>
        </p:txBody>
      </p:sp>
      <p:sp>
        <p:nvSpPr>
          <p:cNvPr id="21" name="Text Box 91"/>
          <p:cNvSpPr txBox="1">
            <a:spLocks noChangeArrowheads="1"/>
          </p:cNvSpPr>
          <p:nvPr/>
        </p:nvSpPr>
        <p:spPr bwMode="auto">
          <a:xfrm>
            <a:off x="584669" y="3147615"/>
            <a:ext cx="1238557"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1</a:t>
            </a:r>
            <a:endParaRPr lang="en-GB" b="1" dirty="0">
              <a:solidFill>
                <a:schemeClr val="tx2"/>
              </a:solidFill>
            </a:endParaRPr>
          </a:p>
        </p:txBody>
      </p:sp>
      <p:sp>
        <p:nvSpPr>
          <p:cNvPr id="26" name="Title 1"/>
          <p:cNvSpPr txBox="1">
            <a:spLocks/>
          </p:cNvSpPr>
          <p:nvPr/>
        </p:nvSpPr>
        <p:spPr>
          <a:xfrm>
            <a:off x="0" y="285750"/>
            <a:ext cx="9144000" cy="261938"/>
          </a:xfrm>
          <a:prstGeom prst="rect">
            <a:avLst/>
          </a:prstGeom>
        </p:spPr>
        <p:txBody>
          <a:bodyPr lIns="360000"/>
          <a:lstStyle/>
          <a:p>
            <a:pPr lvl="0">
              <a:lnSpc>
                <a:spcPct val="85000"/>
              </a:lnSpc>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a:t>
            </a:r>
            <a:r>
              <a:rPr kumimoji="0" lang="en-ZA"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a:t>
            </a:r>
            <a:r>
              <a:rPr lang="en-ZA" sz="2000" noProof="0" dirty="0"/>
              <a:t> </a:t>
            </a:r>
            <a:r>
              <a:rPr lang="en-ZA" sz="2000" noProof="0" dirty="0" smtClean="0"/>
              <a:t>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Refer </a:t>
            </a:r>
            <a:r>
              <a:rPr lang="en-ZA" sz="2000" b="1" dirty="0">
                <a:solidFill>
                  <a:schemeClr val="bg1"/>
                </a:solidFill>
                <a:effectLst>
                  <a:outerShdw blurRad="38100" dist="38100" dir="2700000" algn="tl">
                    <a:srgbClr val="000000">
                      <a:alpha val="43137"/>
                    </a:srgbClr>
                  </a:outerShdw>
                </a:effectLst>
                <a:latin typeface="+mj-lt"/>
                <a:ea typeface="+mj-ea"/>
                <a:cs typeface="+mj-cs"/>
              </a:rPr>
              <a:t>to section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12 </a:t>
            </a:r>
            <a:r>
              <a:rPr lang="en-ZA" sz="2000" b="1" dirty="0">
                <a:solidFill>
                  <a:schemeClr val="bg1"/>
                </a:solidFill>
                <a:effectLst>
                  <a:outerShdw blurRad="38100" dist="38100" dir="2700000" algn="tl">
                    <a:srgbClr val="000000">
                      <a:alpha val="43137"/>
                    </a:srgbClr>
                  </a:outerShdw>
                </a:effectLst>
                <a:latin typeface="+mj-lt"/>
                <a:ea typeface="+mj-ea"/>
                <a:cs typeface="+mj-cs"/>
              </a:rPr>
              <a:t>of the RFP doc</a:t>
            </a:r>
          </a:p>
        </p:txBody>
      </p:sp>
      <p:cxnSp>
        <p:nvCxnSpPr>
          <p:cNvPr id="4" name="Straight Connector 3"/>
          <p:cNvCxnSpPr/>
          <p:nvPr/>
        </p:nvCxnSpPr>
        <p:spPr bwMode="auto">
          <a:xfrm>
            <a:off x="131199" y="3510301"/>
            <a:ext cx="8991600" cy="0"/>
          </a:xfrm>
          <a:prstGeom prst="line">
            <a:avLst/>
          </a:prstGeom>
          <a:solidFill>
            <a:schemeClr val="bg1"/>
          </a:solidFill>
          <a:ln w="38100" cap="flat" cmpd="sng" algn="ctr">
            <a:solidFill>
              <a:schemeClr val="tx2"/>
            </a:solidFill>
            <a:prstDash val="dash"/>
            <a:round/>
            <a:headEnd type="none" w="med" len="med"/>
            <a:tailEnd type="none" w="med" len="med"/>
          </a:ln>
          <a:effectLst/>
        </p:spPr>
      </p:cxnSp>
      <p:sp>
        <p:nvSpPr>
          <p:cNvPr id="29" name="Rectangle 11"/>
          <p:cNvSpPr>
            <a:spLocks noChangeArrowheads="1"/>
          </p:cNvSpPr>
          <p:nvPr/>
        </p:nvSpPr>
        <p:spPr bwMode="auto">
          <a:xfrm>
            <a:off x="2678953" y="4699894"/>
            <a:ext cx="2624315" cy="735725"/>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t" anchorCtr="1"/>
          <a:lstStyle/>
          <a:p>
            <a:pPr marL="176213" indent="-176213" algn="ctr">
              <a:defRPr/>
            </a:pPr>
            <a:endParaRPr lang="en-US" sz="1200" b="1" dirty="0" smtClean="0"/>
          </a:p>
          <a:p>
            <a:pPr marL="176213" indent="-176213" algn="ctr">
              <a:defRPr/>
            </a:pPr>
            <a:r>
              <a:rPr lang="en-US" sz="1200" b="1" dirty="0" smtClean="0">
                <a:solidFill>
                  <a:schemeClr val="tx2"/>
                </a:solidFill>
              </a:rPr>
              <a:t>Mandatory Requirements </a:t>
            </a:r>
            <a:endParaRPr lang="en-US" sz="1200" b="1" dirty="0">
              <a:solidFill>
                <a:schemeClr val="tx2"/>
              </a:solidFill>
            </a:endParaRPr>
          </a:p>
        </p:txBody>
      </p:sp>
    </p:spTree>
    <p:extLst>
      <p:ext uri="{BB962C8B-B14F-4D97-AF65-F5344CB8AC3E}">
        <p14:creationId xmlns:p14="http://schemas.microsoft.com/office/powerpoint/2010/main" val="353417668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6.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9.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nsoldiated performance scorecards 18 09 2007 v0 3">
  <a:themeElements>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1_Consoldiated performance scorecards 18 09 2007 v0 3">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nsoldiated performance scorecards 18 09 2007 v0 3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1_Consoldiated performance scorecards 18 09 2007 v0 3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1_Consoldiated performance scorecards 18 09 2007 v0 3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1_Consoldiated performance scorecards 18 09 2007 v0 3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1_Consoldiated performance scorecards 18 09 2007 v0 3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928FFA64B0FD748AC838E1C2318FB85" ma:contentTypeVersion="0" ma:contentTypeDescription="Create a new document." ma:contentTypeScope="" ma:versionID="3a52d3dfade9d45e0d481787bc1e378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5AF35A-DDDE-4BBE-BDC4-6E9BF60451A6}">
  <ds:schemaRefs>
    <ds:schemaRef ds:uri="http://schemas.microsoft.com/sharepoint/v3/contenttype/forms"/>
  </ds:schemaRefs>
</ds:datastoreItem>
</file>

<file path=customXml/itemProps2.xml><?xml version="1.0" encoding="utf-8"?>
<ds:datastoreItem xmlns:ds="http://schemas.openxmlformats.org/officeDocument/2006/customXml" ds:itemID="{4F084604-662F-4271-A331-F95A5440E66C}">
  <ds:schemaRefs>
    <ds:schemaRef ds:uri="http://schemas.microsoft.com/office/infopath/2007/PartnerControls"/>
    <ds:schemaRef ds:uri="http://schemas.openxmlformats.org/package/2006/metadata/core-properties"/>
    <ds:schemaRef ds:uri="http://purl.org/dc/dcmitype/"/>
    <ds:schemaRef ds:uri="http://schemas.microsoft.com/office/2006/documentManagement/types"/>
    <ds:schemaRef ds:uri="http://purl.org/dc/terms/"/>
    <ds:schemaRef ds:uri="http://www.w3.org/XML/1998/namespace"/>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B17D5004-BB8D-4587-9E84-8A02B32B8D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65133</TotalTime>
  <Words>2215</Words>
  <Application>Microsoft Office PowerPoint</Application>
  <PresentationFormat>On-screen Show (4:3)</PresentationFormat>
  <Paragraphs>433</Paragraphs>
  <Slides>34</Slides>
  <Notes>20</Notes>
  <HiddenSlides>0</HiddenSlides>
  <MMClips>0</MMClips>
  <ScaleCrop>false</ScaleCrop>
  <HeadingPairs>
    <vt:vector size="6" baseType="variant">
      <vt:variant>
        <vt:lpstr>Theme</vt:lpstr>
      </vt:variant>
      <vt:variant>
        <vt:i4>4</vt:i4>
      </vt:variant>
      <vt:variant>
        <vt:lpstr>Embedded OLE Servers</vt:lpstr>
      </vt:variant>
      <vt:variant>
        <vt:i4>4</vt:i4>
      </vt:variant>
      <vt:variant>
        <vt:lpstr>Slide Titles</vt:lpstr>
      </vt:variant>
      <vt:variant>
        <vt:i4>34</vt:i4>
      </vt:variant>
    </vt:vector>
  </HeadingPairs>
  <TitlesOfParts>
    <vt:vector size="42" baseType="lpstr">
      <vt:lpstr>Template</vt:lpstr>
      <vt:lpstr>1_Consoldiated performance scorecards 18 09 2007 v0 3</vt:lpstr>
      <vt:lpstr>4_Template</vt:lpstr>
      <vt:lpstr>5_Template</vt:lpstr>
      <vt:lpstr>TCLayout.ActiveDocument.1</vt:lpstr>
      <vt:lpstr>Document</vt:lpstr>
      <vt:lpstr>Acrobat Document</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Bidder Compliance Checklist</vt:lpstr>
      <vt:lpstr>PowerPoint Presentation</vt:lpstr>
      <vt:lpstr>PowerPoint Presentation</vt:lpstr>
      <vt:lpstr>PowerPoint Presentation</vt:lpstr>
      <vt:lpstr>PowerPoint Presentation</vt:lpstr>
      <vt:lpstr>B-BBEE Mandatory Requirement</vt:lpstr>
      <vt:lpstr>B-BBEE = 20 points</vt:lpstr>
      <vt:lpstr>B-BBEE  Certificate</vt:lpstr>
      <vt:lpstr>USE AND ACCEPTANCE OF AFFIDAVITS</vt:lpstr>
      <vt:lpstr>PowerPoint Presentation</vt:lpstr>
      <vt:lpstr>BEE CERTIFICATE</vt:lpstr>
      <vt:lpstr>BEE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Exemption 2009-2010 Report</dc:title>
  <dc:creator>S2015751</dc:creator>
  <cp:lastModifiedBy>Siphiwo Magagula</cp:lastModifiedBy>
  <cp:revision>1175</cp:revision>
  <cp:lastPrinted>2019-05-10T13:21:50Z</cp:lastPrinted>
  <dcterms:created xsi:type="dcterms:W3CDTF">2010-07-28T18:35:53Z</dcterms:created>
  <dcterms:modified xsi:type="dcterms:W3CDTF">2019-05-24T09:43:56Z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0x010100A928FFA64B0FD748AC838E1C2318FB85</vt:lpwstr>
  </property>
</Properties>
</file>